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
  </p:notesMasterIdLst>
  <p:sldIdLst>
    <p:sldId id="261" r:id="rId2"/>
    <p:sldId id="262" r:id="rId3"/>
    <p:sldId id="260" r:id="rId4"/>
  </p:sldIdLst>
  <p:sldSz cx="43891200" cy="32918400"/>
  <p:notesSz cx="6858000" cy="9144000"/>
  <p:defaultTextStyle>
    <a:defPPr>
      <a:defRPr lang="en-US"/>
    </a:defPPr>
    <a:lvl1pPr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1pPr>
    <a:lvl2pPr marL="2193925" indent="-1736725"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2pPr>
    <a:lvl3pPr marL="4387850" indent="-3473450"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3pPr>
    <a:lvl4pPr marL="6583363" indent="-5211763"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4pPr>
    <a:lvl5pPr marL="8777288" indent="-6948488"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5pPr>
    <a:lvl6pPr marL="2286000" algn="l" defTabSz="457200" rtl="0" eaLnBrk="1" latinLnBrk="0" hangingPunct="1">
      <a:defRPr sz="8600" kern="1200">
        <a:solidFill>
          <a:schemeClr val="tx1"/>
        </a:solidFill>
        <a:latin typeface="Arial" charset="0"/>
        <a:ea typeface="ＭＳ Ｐゴシック" charset="0"/>
        <a:cs typeface="ＭＳ Ｐゴシック" charset="0"/>
      </a:defRPr>
    </a:lvl6pPr>
    <a:lvl7pPr marL="2743200" algn="l" defTabSz="457200" rtl="0" eaLnBrk="1" latinLnBrk="0" hangingPunct="1">
      <a:defRPr sz="8600" kern="1200">
        <a:solidFill>
          <a:schemeClr val="tx1"/>
        </a:solidFill>
        <a:latin typeface="Arial" charset="0"/>
        <a:ea typeface="ＭＳ Ｐゴシック" charset="0"/>
        <a:cs typeface="ＭＳ Ｐゴシック" charset="0"/>
      </a:defRPr>
    </a:lvl7pPr>
    <a:lvl8pPr marL="3200400" algn="l" defTabSz="457200" rtl="0" eaLnBrk="1" latinLnBrk="0" hangingPunct="1">
      <a:defRPr sz="8600" kern="1200">
        <a:solidFill>
          <a:schemeClr val="tx1"/>
        </a:solidFill>
        <a:latin typeface="Arial" charset="0"/>
        <a:ea typeface="ＭＳ Ｐゴシック" charset="0"/>
        <a:cs typeface="ＭＳ Ｐゴシック" charset="0"/>
      </a:defRPr>
    </a:lvl8pPr>
    <a:lvl9pPr marL="3657600" algn="l" defTabSz="457200" rtl="0" eaLnBrk="1" latinLnBrk="0" hangingPunct="1">
      <a:defRPr sz="86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52754"/>
    <a:srgbClr val="D74520"/>
    <a:srgbClr val="5771A1"/>
    <a:srgbClr val="DE622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343"/>
    <p:restoredTop sz="94674"/>
  </p:normalViewPr>
  <p:slideViewPr>
    <p:cSldViewPr snapToObjects="1">
      <p:cViewPr varScale="1">
        <p:scale>
          <a:sx n="31" d="100"/>
          <a:sy n="31" d="100"/>
        </p:scale>
        <p:origin x="912" y="216"/>
      </p:cViewPr>
      <p:guideLst>
        <p:guide orient="horz" pos="10368"/>
        <p:guide pos="13824"/>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smtClean="0">
                <a:latin typeface="Calibri"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Calibri" charset="0"/>
              </a:defRPr>
            </a:lvl1pPr>
          </a:lstStyle>
          <a:p>
            <a:pPr>
              <a:defRPr/>
            </a:pPr>
            <a:fld id="{3E645C15-BC93-A44A-A06A-B4B04C4ED5F7}" type="datetime1">
              <a:rPr lang="en-US"/>
              <a:pPr>
                <a:defRPr/>
              </a:pPr>
              <a:t>12/6/19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smtClean="0">
                <a:latin typeface="Calibri"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atin typeface="Calibri" charset="0"/>
              </a:defRPr>
            </a:lvl1pPr>
          </a:lstStyle>
          <a:p>
            <a:pPr>
              <a:defRPr/>
            </a:pPr>
            <a:fld id="{E72FF227-20E3-6C4F-8C56-249F9EE6D58F}" type="slidenum">
              <a:rPr lang="en-US"/>
              <a:pPr>
                <a:defRPr/>
              </a:pPr>
              <a:t>‹#›</a:t>
            </a:fld>
            <a:endParaRPr lang="en-US"/>
          </a:p>
        </p:txBody>
      </p:sp>
    </p:spTree>
    <p:extLst>
      <p:ext uri="{BB962C8B-B14F-4D97-AF65-F5344CB8AC3E}">
        <p14:creationId xmlns:p14="http://schemas.microsoft.com/office/powerpoint/2010/main" val="297262318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ＭＳ Ｐゴシック" pitchFamily="-108"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ue Background Poster">
    <p:spTree>
      <p:nvGrpSpPr>
        <p:cNvPr id="1" name=""/>
        <p:cNvGrpSpPr/>
        <p:nvPr/>
      </p:nvGrpSpPr>
      <p:grpSpPr>
        <a:xfrm>
          <a:off x="0" y="0"/>
          <a:ext cx="0" cy="0"/>
          <a:chOff x="0" y="0"/>
          <a:chExt cx="0" cy="0"/>
        </a:xfrm>
      </p:grpSpPr>
      <p:sp>
        <p:nvSpPr>
          <p:cNvPr id="2" name="Rectangle 1"/>
          <p:cNvSpPr/>
          <p:nvPr userDrawn="1"/>
        </p:nvSpPr>
        <p:spPr>
          <a:xfrm>
            <a:off x="0" y="3886200"/>
            <a:ext cx="43891200" cy="290322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 name="Straight Connector 2"/>
          <p:cNvCxnSpPr/>
          <p:nvPr userDrawn="1"/>
        </p:nvCxnSpPr>
        <p:spPr>
          <a:xfrm>
            <a:off x="0" y="4038600"/>
            <a:ext cx="43891200" cy="0"/>
          </a:xfrm>
          <a:prstGeom prst="line">
            <a:avLst/>
          </a:prstGeom>
          <a:ln w="381000" cmpd="sng">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574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2193925" y="7680325"/>
            <a:ext cx="39503350" cy="217249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90E7CA6F-884E-634E-A75A-572F483F8848}" type="datetime1">
              <a:rPr lang="en-US"/>
              <a:pPr>
                <a:defRPr/>
              </a:pPr>
              <a:t>12/6/19</a:t>
            </a:fld>
            <a:endParaRPr 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8C23B04B-B7F2-FF4D-8077-EF3B1F9C6BAE}" type="slidenum">
              <a:rPr lang="en-US"/>
              <a:pPr>
                <a:defRPr/>
              </a:pPr>
              <a:t>‹#›</a:t>
            </a:fld>
            <a:endParaRPr lang="en-US"/>
          </a:p>
        </p:txBody>
      </p:sp>
    </p:spTree>
    <p:extLst>
      <p:ext uri="{BB962C8B-B14F-4D97-AF65-F5344CB8AC3E}">
        <p14:creationId xmlns:p14="http://schemas.microsoft.com/office/powerpoint/2010/main" val="4088113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742905" y="6324600"/>
            <a:ext cx="47404018" cy="134820662"/>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10530843" y="6324600"/>
            <a:ext cx="141480542" cy="134820662"/>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1B9D8FB5-0612-A746-80CF-DDCC9E0BE654}" type="datetime1">
              <a:rPr lang="en-US"/>
              <a:pPr>
                <a:defRPr/>
              </a:pPr>
              <a:t>12/6/19</a:t>
            </a:fld>
            <a:endParaRPr 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97C0733A-467B-FA4F-A4AA-CB0DB15665B4}" type="slidenum">
              <a:rPr lang="en-US"/>
              <a:pPr>
                <a:defRPr/>
              </a:pPr>
              <a:t>‹#›</a:t>
            </a:fld>
            <a:endParaRPr lang="en-US"/>
          </a:p>
        </p:txBody>
      </p:sp>
    </p:spTree>
    <p:extLst>
      <p:ext uri="{BB962C8B-B14F-4D97-AF65-F5344CB8AC3E}">
        <p14:creationId xmlns:p14="http://schemas.microsoft.com/office/powerpoint/2010/main" val="2257549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range Background Poster">
    <p:spTree>
      <p:nvGrpSpPr>
        <p:cNvPr id="1" name=""/>
        <p:cNvGrpSpPr/>
        <p:nvPr/>
      </p:nvGrpSpPr>
      <p:grpSpPr>
        <a:xfrm>
          <a:off x="0" y="0"/>
          <a:ext cx="0" cy="0"/>
          <a:chOff x="0" y="0"/>
          <a:chExt cx="0" cy="0"/>
        </a:xfrm>
      </p:grpSpPr>
      <p:sp>
        <p:nvSpPr>
          <p:cNvPr id="2" name="Rectangle 1"/>
          <p:cNvSpPr/>
          <p:nvPr userDrawn="1"/>
        </p:nvSpPr>
        <p:spPr>
          <a:xfrm>
            <a:off x="0" y="3886200"/>
            <a:ext cx="43891200" cy="29032200"/>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 name="Straight Connector 2"/>
          <p:cNvCxnSpPr/>
          <p:nvPr userDrawn="1"/>
        </p:nvCxnSpPr>
        <p:spPr>
          <a:xfrm>
            <a:off x="0" y="4038600"/>
            <a:ext cx="43891200" cy="0"/>
          </a:xfrm>
          <a:prstGeom prst="line">
            <a:avLst/>
          </a:prstGeom>
          <a:ln w="381000" cmpd="sng">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94817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a:prstGeom prst="rect">
            <a:avLst/>
          </a:prstGeom>
        </p:spPr>
        <p:txBody>
          <a:bodyPr anchor="t"/>
          <a:lstStyle>
            <a:lvl1pPr algn="l">
              <a:defRPr sz="19200" b="1" cap="all"/>
            </a:lvl1pPr>
          </a:lstStyle>
          <a:p>
            <a:r>
              <a:rPr lang="en-US"/>
              <a:t>Click to edit Master title style</a:t>
            </a:r>
          </a:p>
        </p:txBody>
      </p:sp>
      <p:sp>
        <p:nvSpPr>
          <p:cNvPr id="3" name="Text Placeholder 2"/>
          <p:cNvSpPr>
            <a:spLocks noGrp="1"/>
          </p:cNvSpPr>
          <p:nvPr>
            <p:ph type="body" idx="1"/>
          </p:nvPr>
        </p:nvSpPr>
        <p:spPr>
          <a:xfrm>
            <a:off x="3467102" y="13952225"/>
            <a:ext cx="37307520" cy="7200898"/>
          </a:xfrm>
          <a:prstGeom prst="rect">
            <a:avLst/>
          </a:prstGeo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DE4A1045-DEEA-8946-B37B-F877AEF129FC}" type="datetime1">
              <a:rPr lang="en-US"/>
              <a:pPr>
                <a:defRPr/>
              </a:pPr>
              <a:t>12/6/19</a:t>
            </a:fld>
            <a:endParaRPr 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579A86B2-360D-E24E-B447-F98F32436CC1}" type="slidenum">
              <a:rPr lang="en-US"/>
              <a:pPr>
                <a:defRPr/>
              </a:pPr>
              <a:t>‹#›</a:t>
            </a:fld>
            <a:endParaRPr lang="en-US"/>
          </a:p>
        </p:txBody>
      </p:sp>
    </p:spTree>
    <p:extLst>
      <p:ext uri="{BB962C8B-B14F-4D97-AF65-F5344CB8AC3E}">
        <p14:creationId xmlns:p14="http://schemas.microsoft.com/office/powerpoint/2010/main" val="1362362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10530842" y="36865560"/>
            <a:ext cx="94442280" cy="104279702"/>
          </a:xfrm>
          <a:prstGeom prst="rect">
            <a:avLst/>
          </a:prstGeo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5704642" y="36865560"/>
            <a:ext cx="94442280" cy="104279702"/>
          </a:xfrm>
          <a:prstGeom prst="rect">
            <a:avLst/>
          </a:prstGeo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85F8FCF0-B109-4E41-830D-87865EE91AB8}" type="datetime1">
              <a:rPr lang="en-US"/>
              <a:pPr>
                <a:defRPr/>
              </a:pPr>
              <a:t>12/6/19</a:t>
            </a:fld>
            <a:endParaRPr 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32BA0FE9-D76A-B441-9EDF-101CA9A46B59}" type="slidenum">
              <a:rPr lang="en-US"/>
              <a:pPr>
                <a:defRPr/>
              </a:pPr>
              <a:t>‹#›</a:t>
            </a:fld>
            <a:endParaRPr lang="en-US"/>
          </a:p>
        </p:txBody>
      </p:sp>
    </p:spTree>
    <p:extLst>
      <p:ext uri="{BB962C8B-B14F-4D97-AF65-F5344CB8AC3E}">
        <p14:creationId xmlns:p14="http://schemas.microsoft.com/office/powerpoint/2010/main" val="2622211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2"/>
            <a:ext cx="39502080" cy="54864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0" y="7368542"/>
            <a:ext cx="19392902" cy="3070858"/>
          </a:xfrm>
          <a:prstGeom prst="rect">
            <a:avLst/>
          </a:prstGeo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Edit Master text styles</a:t>
            </a:r>
          </a:p>
        </p:txBody>
      </p:sp>
      <p:sp>
        <p:nvSpPr>
          <p:cNvPr id="4" name="Content Placeholder 3"/>
          <p:cNvSpPr>
            <a:spLocks noGrp="1"/>
          </p:cNvSpPr>
          <p:nvPr>
            <p:ph sz="half" idx="2"/>
          </p:nvPr>
        </p:nvSpPr>
        <p:spPr>
          <a:xfrm>
            <a:off x="2194560" y="10439400"/>
            <a:ext cx="19392902" cy="18966182"/>
          </a:xfrm>
          <a:prstGeom prst="rect">
            <a:avLst/>
          </a:prstGeo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2" y="7368542"/>
            <a:ext cx="19400520" cy="3070858"/>
          </a:xfrm>
          <a:prstGeom prst="rect">
            <a:avLst/>
          </a:prstGeo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Edit Master text styles</a:t>
            </a:r>
          </a:p>
        </p:txBody>
      </p:sp>
      <p:sp>
        <p:nvSpPr>
          <p:cNvPr id="6" name="Content Placeholder 5"/>
          <p:cNvSpPr>
            <a:spLocks noGrp="1"/>
          </p:cNvSpPr>
          <p:nvPr>
            <p:ph sz="quarter" idx="4"/>
          </p:nvPr>
        </p:nvSpPr>
        <p:spPr>
          <a:xfrm>
            <a:off x="22296122" y="10439400"/>
            <a:ext cx="19400520" cy="18966182"/>
          </a:xfrm>
          <a:prstGeom prst="rect">
            <a:avLst/>
          </a:prstGeo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E7C552A1-6EB6-214B-B59F-414060EFC9BA}" type="datetime1">
              <a:rPr lang="en-US"/>
              <a:pPr>
                <a:defRPr/>
              </a:pPr>
              <a:t>12/6/19</a:t>
            </a:fld>
            <a:endParaRPr lang="en-US"/>
          </a:p>
        </p:txBody>
      </p:sp>
      <p:sp>
        <p:nvSpPr>
          <p:cNvPr id="8"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9"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B58AD041-EDB0-4D41-9E5B-79FB902190D4}" type="slidenum">
              <a:rPr lang="en-US"/>
              <a:pPr>
                <a:defRPr/>
              </a:pPr>
              <a:t>‹#›</a:t>
            </a:fld>
            <a:endParaRPr lang="en-US"/>
          </a:p>
        </p:txBody>
      </p:sp>
    </p:spTree>
    <p:extLst>
      <p:ext uri="{BB962C8B-B14F-4D97-AF65-F5344CB8AC3E}">
        <p14:creationId xmlns:p14="http://schemas.microsoft.com/office/powerpoint/2010/main" val="2490593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4122401C-AAEC-224B-B0FC-7E890D4BAFD9}" type="datetime1">
              <a:rPr lang="en-US"/>
              <a:pPr>
                <a:defRPr/>
              </a:pPr>
              <a:t>12/6/19</a:t>
            </a:fld>
            <a:endParaRPr lang="en-US"/>
          </a:p>
        </p:txBody>
      </p:sp>
      <p:sp>
        <p:nvSpPr>
          <p:cNvPr id="4"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5"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26EED259-E526-8742-8A7F-7FDFE05072F7}" type="slidenum">
              <a:rPr lang="en-US"/>
              <a:pPr>
                <a:defRPr/>
              </a:pPr>
              <a:t>‹#›</a:t>
            </a:fld>
            <a:endParaRPr lang="en-US"/>
          </a:p>
        </p:txBody>
      </p:sp>
    </p:spTree>
    <p:extLst>
      <p:ext uri="{BB962C8B-B14F-4D97-AF65-F5344CB8AC3E}">
        <p14:creationId xmlns:p14="http://schemas.microsoft.com/office/powerpoint/2010/main" val="1510159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556E7D08-D5EF-6242-865A-CE48CC4D2D04}" type="datetime1">
              <a:rPr lang="en-US"/>
              <a:pPr>
                <a:defRPr/>
              </a:pPr>
              <a:t>12/6/19</a:t>
            </a:fld>
            <a:endParaRPr lang="en-US"/>
          </a:p>
        </p:txBody>
      </p:sp>
      <p:sp>
        <p:nvSpPr>
          <p:cNvPr id="3"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4"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F793F65F-BDD2-7143-9DB4-7F6E1DC01511}" type="slidenum">
              <a:rPr lang="en-US"/>
              <a:pPr>
                <a:defRPr/>
              </a:pPr>
              <a:t>‹#›</a:t>
            </a:fld>
            <a:endParaRPr lang="en-US"/>
          </a:p>
        </p:txBody>
      </p:sp>
    </p:spTree>
    <p:extLst>
      <p:ext uri="{BB962C8B-B14F-4D97-AF65-F5344CB8AC3E}">
        <p14:creationId xmlns:p14="http://schemas.microsoft.com/office/powerpoint/2010/main" val="2701705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a:prstGeom prst="rect">
            <a:avLst/>
          </a:prstGeom>
        </p:spPr>
        <p:txBody>
          <a:bodyPr anchor="b"/>
          <a:lstStyle>
            <a:lvl1pPr algn="l">
              <a:defRPr sz="9600" b="1"/>
            </a:lvl1pPr>
          </a:lstStyle>
          <a:p>
            <a:r>
              <a:rPr lang="en-US"/>
              <a:t>Click to edit Master title style</a:t>
            </a:r>
          </a:p>
        </p:txBody>
      </p:sp>
      <p:sp>
        <p:nvSpPr>
          <p:cNvPr id="3" name="Content Placeholder 2"/>
          <p:cNvSpPr>
            <a:spLocks noGrp="1"/>
          </p:cNvSpPr>
          <p:nvPr>
            <p:ph idx="1"/>
          </p:nvPr>
        </p:nvSpPr>
        <p:spPr>
          <a:xfrm>
            <a:off x="17160240" y="1310643"/>
            <a:ext cx="24536400" cy="28094942"/>
          </a:xfrm>
          <a:prstGeom prst="rect">
            <a:avLst/>
          </a:prstGeo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3" y="6888483"/>
            <a:ext cx="14439902" cy="22517102"/>
          </a:xfrm>
          <a:prstGeom prst="rect">
            <a:avLst/>
          </a:prstGeo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Edit Master text styles</a:t>
            </a:r>
          </a:p>
        </p:txBody>
      </p:sp>
      <p:sp>
        <p:nvSpPr>
          <p:cNvPr id="5"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0B1F0F8D-0D4A-614C-B06A-DCF9395ADB14}" type="datetime1">
              <a:rPr lang="en-US"/>
              <a:pPr>
                <a:defRPr/>
              </a:pPr>
              <a:t>12/6/19</a:t>
            </a:fld>
            <a:endParaRPr 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9EF3A24D-1705-F04C-93FD-1C69EE75A36A}" type="slidenum">
              <a:rPr lang="en-US"/>
              <a:pPr>
                <a:defRPr/>
              </a:pPr>
              <a:t>‹#›</a:t>
            </a:fld>
            <a:endParaRPr lang="en-US"/>
          </a:p>
        </p:txBody>
      </p:sp>
    </p:spTree>
    <p:extLst>
      <p:ext uri="{BB962C8B-B14F-4D97-AF65-F5344CB8AC3E}">
        <p14:creationId xmlns:p14="http://schemas.microsoft.com/office/powerpoint/2010/main" val="4294342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a:prstGeom prst="rect">
            <a:avLst/>
          </a:prstGeom>
        </p:spPr>
        <p:txBody>
          <a:bodyPr anchor="b"/>
          <a:lstStyle>
            <a:lvl1pPr algn="l">
              <a:defRPr sz="9600" b="1"/>
            </a:lvl1pPr>
          </a:lstStyle>
          <a:p>
            <a:r>
              <a:rPr lang="en-US"/>
              <a:t>Click to edit Master title style</a:t>
            </a:r>
          </a:p>
        </p:txBody>
      </p:sp>
      <p:sp>
        <p:nvSpPr>
          <p:cNvPr id="3" name="Picture Placeholder 2"/>
          <p:cNvSpPr>
            <a:spLocks noGrp="1"/>
          </p:cNvSpPr>
          <p:nvPr>
            <p:ph type="pic" idx="1"/>
          </p:nvPr>
        </p:nvSpPr>
        <p:spPr>
          <a:xfrm>
            <a:off x="8602982" y="2941320"/>
            <a:ext cx="26334720" cy="19751040"/>
          </a:xfrm>
          <a:prstGeom prst="rect">
            <a:avLst/>
          </a:prstGeom>
        </p:spPr>
        <p:txBody>
          <a:bodyPr rtlCol="0">
            <a:normAutofit/>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pPr lvl="0"/>
            <a:r>
              <a:rPr lang="en-US" noProof="0"/>
              <a:t>Click icon to add picture</a:t>
            </a:r>
          </a:p>
        </p:txBody>
      </p:sp>
      <p:sp>
        <p:nvSpPr>
          <p:cNvPr id="4" name="Text Placeholder 3"/>
          <p:cNvSpPr>
            <a:spLocks noGrp="1"/>
          </p:cNvSpPr>
          <p:nvPr>
            <p:ph type="body" sz="half" idx="2"/>
          </p:nvPr>
        </p:nvSpPr>
        <p:spPr>
          <a:xfrm>
            <a:off x="8602982" y="25763222"/>
            <a:ext cx="26334720" cy="3863338"/>
          </a:xfrm>
          <a:prstGeom prst="rect">
            <a:avLst/>
          </a:prstGeo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Edit Master text styles</a:t>
            </a:r>
          </a:p>
        </p:txBody>
      </p:sp>
      <p:sp>
        <p:nvSpPr>
          <p:cNvPr id="5"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FE30288A-D7A5-0941-93D1-D21B196E9A39}" type="datetime1">
              <a:rPr lang="en-US"/>
              <a:pPr>
                <a:defRPr/>
              </a:pPr>
              <a:t>12/6/19</a:t>
            </a:fld>
            <a:endParaRPr 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FC608315-0CFA-A846-8E58-42DE526B4491}" type="slidenum">
              <a:rPr lang="en-US"/>
              <a:pPr>
                <a:defRPr/>
              </a:pPr>
              <a:t>‹#›</a:t>
            </a:fld>
            <a:endParaRPr lang="en-US"/>
          </a:p>
        </p:txBody>
      </p:sp>
    </p:spTree>
    <p:extLst>
      <p:ext uri="{BB962C8B-B14F-4D97-AF65-F5344CB8AC3E}">
        <p14:creationId xmlns:p14="http://schemas.microsoft.com/office/powerpoint/2010/main" val="241567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xStyles>
    <p:titleStyle>
      <a:lvl1pPr algn="ctr" defTabSz="2193925" rtl="0" eaLnBrk="1" fontAlgn="base" hangingPunct="1">
        <a:spcBef>
          <a:spcPct val="0"/>
        </a:spcBef>
        <a:spcAft>
          <a:spcPct val="0"/>
        </a:spcAft>
        <a:defRPr sz="21100" kern="1200">
          <a:solidFill>
            <a:schemeClr val="tx1"/>
          </a:solidFill>
          <a:latin typeface="+mj-lt"/>
          <a:ea typeface="ＭＳ Ｐゴシック" pitchFamily="-108" charset="-128"/>
          <a:cs typeface="ＭＳ Ｐゴシック" pitchFamily="-108" charset="-128"/>
        </a:defRPr>
      </a:lvl1pPr>
      <a:lvl2pPr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2pPr>
      <a:lvl3pPr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3pPr>
      <a:lvl4pPr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4pPr>
      <a:lvl5pPr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5pPr>
      <a:lvl6pPr marL="457200"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6pPr>
      <a:lvl7pPr marL="914400"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7pPr>
      <a:lvl8pPr marL="1371600"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8pPr>
      <a:lvl9pPr marL="1828800"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9pPr>
    </p:titleStyle>
    <p:bodyStyle>
      <a:lvl1pPr marL="1644650" indent="-1644650" algn="l" defTabSz="2193925" rtl="0" eaLnBrk="1" fontAlgn="base" hangingPunct="1">
        <a:spcBef>
          <a:spcPct val="20000"/>
        </a:spcBef>
        <a:spcAft>
          <a:spcPct val="0"/>
        </a:spcAft>
        <a:buFont typeface="Arial" charset="0"/>
        <a:buChar char="•"/>
        <a:defRPr sz="15400" kern="1200">
          <a:solidFill>
            <a:schemeClr val="tx1"/>
          </a:solidFill>
          <a:latin typeface="+mn-lt"/>
          <a:ea typeface="ＭＳ Ｐゴシック" pitchFamily="-108" charset="-128"/>
          <a:cs typeface="ＭＳ Ｐゴシック" pitchFamily="-108" charset="-128"/>
        </a:defRPr>
      </a:lvl1pPr>
      <a:lvl2pPr marL="3565525" indent="-1371600" algn="l" defTabSz="2193925" rtl="0" eaLnBrk="1" fontAlgn="base" hangingPunct="1">
        <a:spcBef>
          <a:spcPct val="20000"/>
        </a:spcBef>
        <a:spcAft>
          <a:spcPct val="0"/>
        </a:spcAft>
        <a:buFont typeface="Arial" charset="0"/>
        <a:buChar char="–"/>
        <a:defRPr sz="13400" kern="1200">
          <a:solidFill>
            <a:schemeClr val="tx1"/>
          </a:solidFill>
          <a:latin typeface="+mn-lt"/>
          <a:ea typeface="ＭＳ Ｐゴシック" pitchFamily="-108" charset="-128"/>
          <a:cs typeface="+mn-cs"/>
        </a:defRPr>
      </a:lvl2pPr>
      <a:lvl3pPr marL="5486400" indent="-1096963" algn="l" defTabSz="2193925" rtl="0" eaLnBrk="1" fontAlgn="base" hangingPunct="1">
        <a:spcBef>
          <a:spcPct val="20000"/>
        </a:spcBef>
        <a:spcAft>
          <a:spcPct val="0"/>
        </a:spcAft>
        <a:buFont typeface="Arial" charset="0"/>
        <a:buChar char="•"/>
        <a:defRPr sz="11500" kern="1200">
          <a:solidFill>
            <a:schemeClr val="tx1"/>
          </a:solidFill>
          <a:latin typeface="+mn-lt"/>
          <a:ea typeface="ＭＳ Ｐゴシック" pitchFamily="-108" charset="-128"/>
          <a:cs typeface="+mn-cs"/>
        </a:defRPr>
      </a:lvl3pPr>
      <a:lvl4pPr marL="7680325" indent="-1096963" algn="l" defTabSz="2193925" rtl="0" eaLnBrk="1" fontAlgn="base" hangingPunct="1">
        <a:spcBef>
          <a:spcPct val="20000"/>
        </a:spcBef>
        <a:spcAft>
          <a:spcPct val="0"/>
        </a:spcAft>
        <a:buFont typeface="Arial" charset="0"/>
        <a:buChar char="–"/>
        <a:defRPr sz="9600" kern="1200">
          <a:solidFill>
            <a:schemeClr val="tx1"/>
          </a:solidFill>
          <a:latin typeface="+mn-lt"/>
          <a:ea typeface="ＭＳ Ｐゴシック" pitchFamily="-108" charset="-128"/>
          <a:cs typeface="+mn-cs"/>
        </a:defRPr>
      </a:lvl4pPr>
      <a:lvl5pPr marL="9874250" indent="-1096963" algn="l" defTabSz="2193925" rtl="0" eaLnBrk="1" fontAlgn="base" hangingPunct="1">
        <a:spcBef>
          <a:spcPct val="20000"/>
        </a:spcBef>
        <a:spcAft>
          <a:spcPct val="0"/>
        </a:spcAft>
        <a:buFont typeface="Arial" charset="0"/>
        <a:buChar char="»"/>
        <a:defRPr sz="9600" kern="1200">
          <a:solidFill>
            <a:schemeClr val="tx1"/>
          </a:solidFill>
          <a:latin typeface="+mn-lt"/>
          <a:ea typeface="ＭＳ Ｐゴシック" pitchFamily="-108" charset="-128"/>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mailto:printing@illinois.edu"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irb.illinois.edu" TargetMode="External"/><Relationship Id="rId2" Type="http://schemas.openxmlformats.org/officeDocument/2006/relationships/hyperlink" Target="file:////(http/::www.identitystandards.illinois.edu:writingstyleguide:index.html" TargetMode="Externa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mailto:printing@illinois.edu" TargetMode="External"/><Relationship Id="rId4" Type="http://schemas.openxmlformats.org/officeDocument/2006/relationships/hyperlink" Target="http://www.cio.illinois.edu/policies/copyright/ccs.pdf"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7.xml"/><Relationship Id="rId4"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5"/>
          <p:cNvSpPr>
            <a:spLocks noChangeArrowheads="1"/>
          </p:cNvSpPr>
          <p:nvPr/>
        </p:nvSpPr>
        <p:spPr bwMode="auto">
          <a:xfrm>
            <a:off x="1143000" y="2163763"/>
            <a:ext cx="41605200" cy="1292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243" tIns="45614" rIns="91243" bIns="45614">
            <a:spAutoFit/>
          </a:bodyPr>
          <a:lstStyle/>
          <a:p>
            <a:pPr>
              <a:spcBef>
                <a:spcPct val="50000"/>
              </a:spcBef>
            </a:pPr>
            <a:r>
              <a:rPr lang="en-US" sz="5000" b="1" dirty="0">
                <a:latin typeface="Georgia" charset="0"/>
                <a:cs typeface="Georgia" charset="0"/>
              </a:rPr>
              <a:t>Sushmita Azad, Sogol </a:t>
            </a:r>
            <a:r>
              <a:rPr lang="en-US" sz="5000" b="1" dirty="0" err="1">
                <a:latin typeface="Georgia" charset="0"/>
                <a:cs typeface="Georgia" charset="0"/>
              </a:rPr>
              <a:t>Bazargani</a:t>
            </a:r>
            <a:r>
              <a:rPr lang="en-US" sz="5000" b="1" dirty="0">
                <a:latin typeface="Georgia" charset="0"/>
                <a:cs typeface="Georgia" charset="0"/>
              </a:rPr>
              <a:t>, </a:t>
            </a:r>
            <a:r>
              <a:rPr lang="en-US" sz="5000" b="1" dirty="0" err="1">
                <a:latin typeface="Georgia" charset="0"/>
                <a:cs typeface="Georgia" charset="0"/>
              </a:rPr>
              <a:t>Aabhas</a:t>
            </a:r>
            <a:r>
              <a:rPr lang="en-US" sz="5000" b="1" dirty="0">
                <a:latin typeface="Georgia" charset="0"/>
                <a:cs typeface="Georgia" charset="0"/>
              </a:rPr>
              <a:t> Chauhan</a:t>
            </a:r>
            <a:br>
              <a:rPr lang="en-US" sz="4800" b="1" dirty="0">
                <a:latin typeface="Georgia" charset="0"/>
                <a:cs typeface="Georgia" charset="0"/>
              </a:rPr>
            </a:br>
            <a:r>
              <a:rPr lang="en-US" sz="2800" b="1" dirty="0">
                <a:latin typeface="Georgia" charset="0"/>
                <a:cs typeface="Georgia" charset="0"/>
              </a:rPr>
              <a:t>Department of Computer Science, Grainger College of Engineering, University of Illinois at Urbana-Champaign</a:t>
            </a:r>
          </a:p>
        </p:txBody>
      </p:sp>
      <p:sp>
        <p:nvSpPr>
          <p:cNvPr id="14338" name="TextBox 91"/>
          <p:cNvSpPr txBox="1">
            <a:spLocks noChangeArrowheads="1"/>
          </p:cNvSpPr>
          <p:nvPr/>
        </p:nvSpPr>
        <p:spPr bwMode="auto">
          <a:xfrm>
            <a:off x="1143000" y="609600"/>
            <a:ext cx="41605200" cy="1446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US" sz="8800" dirty="0">
                <a:solidFill>
                  <a:schemeClr val="tx2"/>
                </a:solidFill>
                <a:latin typeface="Arial Black" charset="0"/>
              </a:rPr>
              <a:t>Detecting Bird Loss in Forest Ecosystems</a:t>
            </a:r>
          </a:p>
        </p:txBody>
      </p:sp>
      <p:sp>
        <p:nvSpPr>
          <p:cNvPr id="14339" name="Rectangle 35"/>
          <p:cNvSpPr>
            <a:spLocks noChangeArrowheads="1"/>
          </p:cNvSpPr>
          <p:nvPr/>
        </p:nvSpPr>
        <p:spPr bwMode="auto">
          <a:xfrm>
            <a:off x="32918400" y="24993600"/>
            <a:ext cx="9829800" cy="41910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000" b="1" u="sng">
                <a:solidFill>
                  <a:schemeClr val="tx2"/>
                </a:solidFill>
              </a:rPr>
              <a:t>ACKNOWLEDGEMENTS</a:t>
            </a:r>
            <a:endParaRPr lang="en-GB" sz="4000" b="1">
              <a:solidFill>
                <a:srgbClr val="CC3300"/>
              </a:solidFill>
            </a:endParaRPr>
          </a:p>
          <a:p>
            <a:endParaRPr lang="en-US" sz="2800"/>
          </a:p>
          <a:p>
            <a:r>
              <a:rPr lang="en-US" sz="2800">
                <a:latin typeface="Georgia" charset="0"/>
                <a:cs typeface="Georgia" charset="0"/>
              </a:rPr>
              <a:t>Check to make sure you</a:t>
            </a:r>
            <a:r>
              <a:rPr lang="ja-JP" altLang="en-US" sz="2800">
                <a:latin typeface="Georgia" charset="0"/>
                <a:cs typeface="Georgia" charset="0"/>
              </a:rPr>
              <a:t>’</a:t>
            </a:r>
            <a:r>
              <a:rPr lang="en-US" altLang="ja-JP" sz="2800">
                <a:latin typeface="Georgia" charset="0"/>
                <a:cs typeface="Georgia" charset="0"/>
              </a:rPr>
              <a:t>ve acknowledged partner and funding agencies, either with text or with their logos.</a:t>
            </a:r>
            <a:endParaRPr lang="en-US" sz="2800">
              <a:latin typeface="Georgia" charset="0"/>
              <a:cs typeface="Georgia" charset="0"/>
            </a:endParaRPr>
          </a:p>
        </p:txBody>
      </p:sp>
      <p:sp>
        <p:nvSpPr>
          <p:cNvPr id="14340" name="Rectangle 33"/>
          <p:cNvSpPr>
            <a:spLocks noChangeArrowheads="1"/>
          </p:cNvSpPr>
          <p:nvPr/>
        </p:nvSpPr>
        <p:spPr bwMode="auto">
          <a:xfrm>
            <a:off x="1143000" y="20421600"/>
            <a:ext cx="9829800" cy="115062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chemeClr val="tx2"/>
                </a:solidFill>
              </a:rPr>
              <a:t>AIM</a:t>
            </a:r>
            <a:endParaRPr lang="en-GB" sz="4000" b="1" dirty="0">
              <a:solidFill>
                <a:srgbClr val="CC3300"/>
              </a:solidFill>
            </a:endParaRPr>
          </a:p>
          <a:p>
            <a:r>
              <a:rPr lang="en-US" sz="2800" dirty="0"/>
              <a:t> </a:t>
            </a:r>
          </a:p>
          <a:p>
            <a:r>
              <a:rPr lang="en-US" sz="2800" b="1" dirty="0">
                <a:latin typeface="Georgia" charset="0"/>
                <a:cs typeface="Georgia" charset="0"/>
              </a:rPr>
              <a:t>Using machine learning to identify large-scale loss of birds in a habitat</a:t>
            </a:r>
          </a:p>
          <a:p>
            <a:endParaRPr lang="en-US" sz="2800" b="1" dirty="0">
              <a:latin typeface="Georgia" charset="0"/>
              <a:cs typeface="Georgia" charset="0"/>
            </a:endParaRPr>
          </a:p>
          <a:p>
            <a:r>
              <a:rPr lang="en-US" sz="2800" dirty="0">
                <a:latin typeface="Georgia" charset="0"/>
                <a:cs typeface="Georgia" charset="0"/>
              </a:rPr>
              <a:t>By analyzing data from these different sites, we want to build representative models for what 1) healthy, 2)newly logged and 3) extensively logged ecosystems sound like, and use these models to be able to gauge the human-impact on similar tropical rainforests without relying on satellite imagery.</a:t>
            </a:r>
          </a:p>
          <a:p>
            <a:endParaRPr lang="en-US" sz="2800" dirty="0">
              <a:latin typeface="Georgia" charset="0"/>
              <a:cs typeface="Georgia" charset="0"/>
            </a:endParaRPr>
          </a:p>
          <a:p>
            <a:r>
              <a:rPr lang="en-US" sz="2800" dirty="0">
                <a:latin typeface="Georgia" charset="0"/>
                <a:cs typeface="Georgia" charset="0"/>
              </a:rPr>
              <a:t>In the future, we would like to extend this to be an analysis over time, and determine how long it takes for an ecosystem to regain its bird population after being selectively logged.</a:t>
            </a:r>
          </a:p>
          <a:p>
            <a:endParaRPr lang="en-US" sz="2800" dirty="0">
              <a:latin typeface="Georgia" charset="0"/>
              <a:cs typeface="Georgia" charset="0"/>
            </a:endParaRPr>
          </a:p>
          <a:p>
            <a:endParaRPr lang="en-US" sz="2800" dirty="0">
              <a:latin typeface="Georgia" charset="0"/>
              <a:cs typeface="Georgia" charset="0"/>
            </a:endParaRPr>
          </a:p>
          <a:p>
            <a:r>
              <a:rPr lang="en-US" sz="2800" dirty="0">
                <a:latin typeface="Georgia" charset="0"/>
                <a:cs typeface="Georgia" charset="0"/>
              </a:rPr>
              <a:t>Note: Through all out experiments, we use dawn call, </a:t>
            </a:r>
            <a:r>
              <a:rPr lang="en-US" sz="2800" dirty="0" err="1">
                <a:latin typeface="Georgia" charset="0"/>
                <a:cs typeface="Georgia" charset="0"/>
              </a:rPr>
              <a:t>i.e</a:t>
            </a:r>
            <a:r>
              <a:rPr lang="en-US" sz="2800" dirty="0">
                <a:latin typeface="Georgia" charset="0"/>
                <a:cs typeface="Georgia" charset="0"/>
              </a:rPr>
              <a:t> birdsong at daybreak as our indicator of bird population and in turn – health of biodiversity.</a:t>
            </a:r>
            <a:endParaRPr lang="en-AU" sz="2800" dirty="0">
              <a:latin typeface="Georgia" charset="0"/>
              <a:cs typeface="Georgia" charset="0"/>
            </a:endParaRPr>
          </a:p>
        </p:txBody>
      </p:sp>
      <p:sp>
        <p:nvSpPr>
          <p:cNvPr id="14341" name="Rectangle 49"/>
          <p:cNvSpPr>
            <a:spLocks noChangeArrowheads="1"/>
          </p:cNvSpPr>
          <p:nvPr/>
        </p:nvSpPr>
        <p:spPr bwMode="auto">
          <a:xfrm>
            <a:off x="1143000" y="5181600"/>
            <a:ext cx="9829800" cy="144780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chemeClr val="tx2"/>
                </a:solidFill>
              </a:rPr>
              <a:t>INTRODUCTION</a:t>
            </a:r>
          </a:p>
          <a:p>
            <a:r>
              <a:rPr lang="en-US" sz="2800" b="1" dirty="0"/>
              <a:t> </a:t>
            </a:r>
            <a:endParaRPr lang="en-US" sz="2800" dirty="0"/>
          </a:p>
          <a:p>
            <a:r>
              <a:rPr lang="en-US" sz="2800" dirty="0">
                <a:latin typeface="Georgia" charset="0"/>
                <a:cs typeface="Georgia" charset="0"/>
              </a:rPr>
              <a:t>Loss of biodiversity is notoriously hard to detect. Most organizations, including governments, usually rely on satellite imagery to detect forest cover and use that to extrapolate biodiversity and ecosystem health.</a:t>
            </a:r>
          </a:p>
          <a:p>
            <a:endParaRPr lang="en-US" sz="2800" dirty="0">
              <a:latin typeface="Georgia" charset="0"/>
              <a:cs typeface="Georgia" charset="0"/>
            </a:endParaRPr>
          </a:p>
          <a:p>
            <a:r>
              <a:rPr lang="en-US" sz="2800" dirty="0">
                <a:latin typeface="Georgia" charset="0"/>
                <a:cs typeface="Georgia" charset="0"/>
              </a:rPr>
              <a:t>However, threats like selective logging, wildlife baits/traps, and hunting, that don’t necessarily reduce canopy cover  are impossible to detect by analyzing canopy cover.</a:t>
            </a:r>
          </a:p>
          <a:p>
            <a:endParaRPr lang="en-US" sz="2800" dirty="0">
              <a:latin typeface="Georgia" charset="0"/>
              <a:cs typeface="Georgia" charset="0"/>
            </a:endParaRPr>
          </a:p>
          <a:p>
            <a:r>
              <a:rPr lang="en-US" sz="2800" dirty="0">
                <a:latin typeface="Georgia" charset="0"/>
                <a:cs typeface="Georgia" charset="0"/>
              </a:rPr>
              <a:t>By using the soundscapes of natural ecosystems, we can build models for what healthy ecosystems with an abundance of any particular part of the fauna sound like, and corresponding models for ecosystems with loss of this species, and use these models to arrive at more accurate and non-invasive estimates of ecosystem health.</a:t>
            </a:r>
          </a:p>
          <a:p>
            <a:endParaRPr lang="en-US" sz="2800" dirty="0">
              <a:latin typeface="Georgia" charset="0"/>
              <a:cs typeface="Georgia" charset="0"/>
            </a:endParaRPr>
          </a:p>
          <a:p>
            <a:endParaRPr lang="en-US" sz="2800" dirty="0">
              <a:latin typeface="Georgia" charset="0"/>
              <a:cs typeface="Georgia" charset="0"/>
            </a:endParaRPr>
          </a:p>
          <a:p>
            <a:r>
              <a:rPr lang="en-US" sz="2800" dirty="0">
                <a:latin typeface="Georgia" charset="0"/>
                <a:cs typeface="Georgia" charset="0"/>
              </a:rPr>
              <a:t>For our study, we use sound data collected from 4 different sites in Indonesian Borneo forests.</a:t>
            </a:r>
          </a:p>
          <a:p>
            <a:endParaRPr lang="en-US" sz="2800" dirty="0">
              <a:latin typeface="Georgia" charset="0"/>
              <a:cs typeface="Georgia" charset="0"/>
            </a:endParaRPr>
          </a:p>
          <a:p>
            <a:pPr marL="457200" indent="-457200">
              <a:buFont typeface="Arial" panose="020B0604020202020204" pitchFamily="34" charset="0"/>
              <a:buChar char="•"/>
            </a:pPr>
            <a:r>
              <a:rPr lang="en-US" sz="2800" dirty="0">
                <a:latin typeface="Georgia" charset="0"/>
                <a:cs typeface="Georgia" charset="0"/>
              </a:rPr>
              <a:t>Site A – Logged for an extended time</a:t>
            </a:r>
          </a:p>
          <a:p>
            <a:pPr marL="457200" indent="-457200">
              <a:buFont typeface="Arial" panose="020B0604020202020204" pitchFamily="34" charset="0"/>
              <a:buChar char="•"/>
            </a:pPr>
            <a:r>
              <a:rPr lang="en-US" sz="2800" dirty="0">
                <a:latin typeface="Georgia" charset="0"/>
                <a:cs typeface="Georgia" charset="0"/>
              </a:rPr>
              <a:t>Site B &amp; C – Fairly pristine</a:t>
            </a:r>
          </a:p>
          <a:p>
            <a:pPr marL="457200" indent="-457200">
              <a:buFont typeface="Arial" panose="020B0604020202020204" pitchFamily="34" charset="0"/>
              <a:buChar char="•"/>
            </a:pPr>
            <a:r>
              <a:rPr lang="en-US" sz="2800" dirty="0">
                <a:latin typeface="Georgia" charset="0"/>
                <a:cs typeface="Georgia" charset="0"/>
              </a:rPr>
              <a:t>Site D – Logging begins midway through recordings.</a:t>
            </a:r>
          </a:p>
        </p:txBody>
      </p:sp>
      <p:sp>
        <p:nvSpPr>
          <p:cNvPr id="14342" name="Rectangle 7"/>
          <p:cNvSpPr>
            <a:spLocks noChangeArrowheads="1"/>
          </p:cNvSpPr>
          <p:nvPr/>
        </p:nvSpPr>
        <p:spPr bwMode="auto">
          <a:xfrm>
            <a:off x="11734800" y="5181600"/>
            <a:ext cx="9829800" cy="267462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marL="381000" indent="-381000">
              <a:spcBef>
                <a:spcPct val="50000"/>
              </a:spcBef>
            </a:pPr>
            <a:r>
              <a:rPr lang="en-GB" sz="4000" b="1" u="sng" dirty="0">
                <a:solidFill>
                  <a:schemeClr val="tx2"/>
                </a:solidFill>
              </a:rPr>
              <a:t>METHOD</a:t>
            </a:r>
            <a:endParaRPr lang="en-GB" sz="4000" b="1" dirty="0">
              <a:solidFill>
                <a:srgbClr val="CC3300"/>
              </a:solidFill>
            </a:endParaRPr>
          </a:p>
          <a:p>
            <a:pPr marL="381000" indent="-381000"/>
            <a:endParaRPr lang="en-US" sz="2800" b="1" dirty="0"/>
          </a:p>
          <a:p>
            <a:pPr marL="381000" indent="-381000"/>
            <a:r>
              <a:rPr lang="en-US" sz="2800" b="1" dirty="0">
                <a:latin typeface="Georgia" charset="0"/>
                <a:cs typeface="Georgia" charset="0"/>
              </a:rPr>
              <a:t>PCA / NMF + Gaussian Models</a:t>
            </a:r>
            <a:endParaRPr lang="en-US" sz="2800" dirty="0">
              <a:latin typeface="Georgia" charset="0"/>
              <a:cs typeface="Georgia" charset="0"/>
            </a:endParaRPr>
          </a:p>
          <a:p>
            <a:pPr marL="381000" indent="-381000"/>
            <a:endParaRPr lang="en-US" sz="2800" dirty="0">
              <a:latin typeface="Georgia" charset="0"/>
              <a:cs typeface="Georgia" charset="0"/>
            </a:endParaRPr>
          </a:p>
          <a:p>
            <a:pPr marL="514350" indent="-514350">
              <a:buFont typeface="+mj-lt"/>
              <a:buAutoNum type="arabicPeriod"/>
            </a:pPr>
            <a:r>
              <a:rPr lang="en-US" sz="2800" dirty="0">
                <a:latin typeface="Georgia" charset="0"/>
                <a:cs typeface="Georgia" charset="0"/>
              </a:rPr>
              <a:t>We hand annotated samples of data from each of the sites, marking timestamps that logging occurs, when birds are heard, both heard, and neither being heard.</a:t>
            </a:r>
          </a:p>
          <a:p>
            <a:pPr marL="2708275" lvl="1" indent="-514350">
              <a:buFont typeface="+mj-lt"/>
              <a:buAutoNum type="arabicPeriod"/>
            </a:pPr>
            <a:r>
              <a:rPr lang="en-US" sz="2800" dirty="0">
                <a:latin typeface="Georgia" charset="0"/>
                <a:cs typeface="Georgia" charset="0"/>
              </a:rPr>
              <a:t>One distractor in our data was the abundant and intense sound of the insects, which we refer to as ‘noise’ going forward.</a:t>
            </a:r>
          </a:p>
          <a:p>
            <a:pPr marL="2708275" lvl="1" indent="-514350">
              <a:buFont typeface="+mj-lt"/>
              <a:buAutoNum type="arabicPeriod"/>
            </a:pPr>
            <a:r>
              <a:rPr lang="en-US" sz="2800" dirty="0">
                <a:solidFill>
                  <a:schemeClr val="bg1"/>
                </a:solidFill>
                <a:latin typeface="Georgia" charset="0"/>
                <a:cs typeface="Georgia" charset="0"/>
              </a:rPr>
              <a:t>j</a:t>
            </a:r>
          </a:p>
          <a:p>
            <a:pPr marL="514350" indent="-514350">
              <a:buFont typeface="+mj-lt"/>
              <a:buAutoNum type="arabicPeriod"/>
            </a:pPr>
            <a:r>
              <a:rPr lang="en-US" sz="2800" dirty="0">
                <a:latin typeface="Georgia" charset="0"/>
                <a:cs typeface="Georgia" charset="0"/>
              </a:rPr>
              <a:t>Split data into train and test at  roughly 80:20.                                </a:t>
            </a:r>
            <a:r>
              <a:rPr lang="en-US" sz="2800" dirty="0">
                <a:solidFill>
                  <a:schemeClr val="bg1"/>
                </a:solidFill>
                <a:latin typeface="Georgia" charset="0"/>
                <a:cs typeface="Georgia" charset="0"/>
              </a:rPr>
              <a:t>m</a:t>
            </a:r>
          </a:p>
          <a:p>
            <a:pPr marL="514350" indent="-514350">
              <a:buFont typeface="+mj-lt"/>
              <a:buAutoNum type="arabicPeriod"/>
            </a:pPr>
            <a:r>
              <a:rPr lang="en-US" sz="2800" dirty="0">
                <a:latin typeface="Georgia" charset="0"/>
                <a:cs typeface="Georgia" charset="0"/>
              </a:rPr>
              <a:t>Reducing dimensionality with PCA (roughly 8-12 features optimal</a:t>
            </a:r>
          </a:p>
          <a:p>
            <a:pPr marL="2708275" lvl="1" indent="-514350">
              <a:buFont typeface="+mj-lt"/>
              <a:buAutoNum type="arabicPeriod"/>
            </a:pPr>
            <a:r>
              <a:rPr lang="en-US" sz="2800" dirty="0">
                <a:solidFill>
                  <a:schemeClr val="bg1"/>
                </a:solidFill>
                <a:latin typeface="Georgia" charset="0"/>
                <a:cs typeface="Georgia" charset="0"/>
              </a:rPr>
              <a:t>j</a:t>
            </a:r>
            <a:r>
              <a:rPr lang="en-US" sz="2800" dirty="0">
                <a:latin typeface="Georgia" charset="0"/>
                <a:cs typeface="Georgia" charset="0"/>
              </a:rPr>
              <a:t>	</a:t>
            </a:r>
          </a:p>
          <a:p>
            <a:pPr marL="514350" indent="-514350">
              <a:buFont typeface="+mj-lt"/>
              <a:buAutoNum type="arabicPeriod"/>
            </a:pPr>
            <a:r>
              <a:rPr lang="en-US" sz="2800" dirty="0">
                <a:latin typeface="Georgia" charset="0"/>
                <a:cs typeface="Georgia" charset="0"/>
              </a:rPr>
              <a:t>Created gaussian models for each class.</a:t>
            </a:r>
          </a:p>
          <a:p>
            <a:pPr marL="2708275" lvl="1" indent="-514350">
              <a:buFont typeface="+mj-lt"/>
              <a:buAutoNum type="arabicPeriod"/>
            </a:pPr>
            <a:r>
              <a:rPr lang="en-US" sz="2800" dirty="0">
                <a:solidFill>
                  <a:schemeClr val="bg1"/>
                </a:solidFill>
                <a:latin typeface="Georgia" charset="0"/>
                <a:cs typeface="Georgia" charset="0"/>
              </a:rPr>
              <a:t>fj</a:t>
            </a:r>
          </a:p>
          <a:p>
            <a:pPr marL="514350" indent="-514350">
              <a:buFont typeface="+mj-lt"/>
              <a:buAutoNum type="arabicPeriod"/>
            </a:pPr>
            <a:r>
              <a:rPr lang="en-US" sz="2800" dirty="0">
                <a:latin typeface="Georgia" charset="0"/>
                <a:cs typeface="Georgia" charset="0"/>
              </a:rPr>
              <a:t>Tested on 1-second chunks of data, and classified them based on gaussian probability.</a:t>
            </a:r>
          </a:p>
          <a:p>
            <a:pPr marL="514350" indent="-514350">
              <a:buFont typeface="+mj-lt"/>
              <a:buAutoNum type="arabicPeriod"/>
            </a:pPr>
            <a:r>
              <a:rPr lang="en-US" sz="2800" dirty="0">
                <a:latin typeface="Georgia" charset="0"/>
                <a:cs typeface="Georgia" charset="0"/>
              </a:rPr>
              <a:t>To remove manual-annotation step (Step 1), we then attempted auto-classification using:</a:t>
            </a:r>
          </a:p>
          <a:p>
            <a:pPr marL="2708275" lvl="1" indent="-514350">
              <a:buFont typeface="+mj-lt"/>
              <a:buAutoNum type="arabicPeriod"/>
            </a:pPr>
            <a:r>
              <a:rPr lang="en-US" sz="2800" dirty="0">
                <a:latin typeface="Georgia" charset="0"/>
                <a:cs typeface="Georgia" charset="0"/>
              </a:rPr>
              <a:t> k-means and</a:t>
            </a:r>
          </a:p>
          <a:p>
            <a:pPr marL="2708275" lvl="1" indent="-514350">
              <a:buFont typeface="+mj-lt"/>
              <a:buAutoNum type="arabicPeriod"/>
            </a:pPr>
            <a:r>
              <a:rPr lang="en-US" sz="2800" dirty="0">
                <a:latin typeface="Georgia" charset="0"/>
                <a:cs typeface="Georgia" charset="0"/>
              </a:rPr>
              <a:t> k-means initialized GMM’s to auto-classify training data</a:t>
            </a:r>
          </a:p>
          <a:p>
            <a:pPr marL="514350" indent="-514350">
              <a:buFont typeface="+mj-lt"/>
              <a:buAutoNum type="arabicPeriod"/>
            </a:pPr>
            <a:r>
              <a:rPr lang="en-US" sz="2800" dirty="0">
                <a:latin typeface="Georgia" charset="0"/>
                <a:cs typeface="Georgia" charset="0"/>
              </a:rPr>
              <a:t>Repeat steps 2-5.</a:t>
            </a:r>
          </a:p>
        </p:txBody>
      </p:sp>
      <p:sp>
        <p:nvSpPr>
          <p:cNvPr id="14343" name="Rectangle 51"/>
          <p:cNvSpPr>
            <a:spLocks noChangeArrowheads="1"/>
          </p:cNvSpPr>
          <p:nvPr/>
        </p:nvSpPr>
        <p:spPr bwMode="auto">
          <a:xfrm>
            <a:off x="22326600" y="5181600"/>
            <a:ext cx="9829800" cy="267462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chemeClr val="tx2"/>
                </a:solidFill>
              </a:rPr>
              <a:t>RESULTS</a:t>
            </a:r>
            <a:endParaRPr lang="en-GB" sz="4000" b="1" dirty="0">
              <a:solidFill>
                <a:srgbClr val="CC3300"/>
              </a:solidFill>
            </a:endParaRPr>
          </a:p>
          <a:p>
            <a:endParaRPr lang="en-US" sz="2800" dirty="0">
              <a:latin typeface="Georgia" charset="0"/>
              <a:cs typeface="Georgia" charset="0"/>
            </a:endParaRPr>
          </a:p>
          <a:p>
            <a:r>
              <a:rPr lang="en-US" sz="2800" b="1" dirty="0">
                <a:latin typeface="Georgia" charset="0"/>
                <a:cs typeface="Georgia" charset="0"/>
              </a:rPr>
              <a:t>Images</a:t>
            </a:r>
            <a:endParaRPr lang="en-US" sz="2800" dirty="0">
              <a:latin typeface="Georgia" charset="0"/>
              <a:cs typeface="Georgia" charset="0"/>
            </a:endParaRPr>
          </a:p>
          <a:p>
            <a:r>
              <a:rPr lang="en-US" sz="2800" dirty="0">
                <a:latin typeface="Georgia" charset="0"/>
                <a:cs typeface="Georgia" charset="0"/>
              </a:rPr>
              <a:t>TIFFs are the preferred file format for images appearing in printed posters. Avoid the use of low-resolution </a:t>
            </a:r>
            <a:r>
              <a:rPr lang="en-US" sz="2800" dirty="0" err="1">
                <a:latin typeface="Georgia" charset="0"/>
                <a:cs typeface="Georgia" charset="0"/>
              </a:rPr>
              <a:t>jpgs</a:t>
            </a:r>
            <a:r>
              <a:rPr lang="en-US" sz="2800" dirty="0">
                <a:latin typeface="Georgia" charset="0"/>
                <a:cs typeface="Georgia" charset="0"/>
              </a:rPr>
              <a:t>, especially those downloaded from the Internet, as they will reproduce poorly.</a:t>
            </a:r>
          </a:p>
          <a:p>
            <a:r>
              <a:rPr lang="en-US" sz="2800" dirty="0">
                <a:latin typeface="Georgia" charset="0"/>
                <a:cs typeface="Georgia" charset="0"/>
              </a:rPr>
              <a:t> </a:t>
            </a:r>
          </a:p>
          <a:p>
            <a:r>
              <a:rPr lang="en-US" sz="2800" dirty="0">
                <a:latin typeface="Georgia" charset="0"/>
                <a:cs typeface="Georgia" charset="0"/>
              </a:rPr>
              <a:t>In order to insert an image, use the menu toolbar at the top of your screen. </a:t>
            </a:r>
          </a:p>
          <a:p>
            <a:endParaRPr lang="en-US" sz="2800" dirty="0">
              <a:latin typeface="Georgia" charset="0"/>
              <a:cs typeface="Georgia" charset="0"/>
            </a:endParaRPr>
          </a:p>
          <a:p>
            <a:r>
              <a:rPr lang="en-US" sz="2800" dirty="0">
                <a:latin typeface="Georgia" charset="0"/>
                <a:cs typeface="Georgia" charset="0"/>
              </a:rPr>
              <a:t>Select:</a:t>
            </a:r>
          </a:p>
          <a:p>
            <a:r>
              <a:rPr lang="en-US" sz="2800" dirty="0">
                <a:latin typeface="Georgia" charset="0"/>
                <a:cs typeface="Georgia" charset="0"/>
              </a:rPr>
              <a:t>1  Insert</a:t>
            </a:r>
          </a:p>
          <a:p>
            <a:r>
              <a:rPr lang="en-US" sz="2800" dirty="0">
                <a:latin typeface="Georgia" charset="0"/>
                <a:cs typeface="Georgia" charset="0"/>
              </a:rPr>
              <a:t>2  Picture</a:t>
            </a:r>
          </a:p>
          <a:p>
            <a:r>
              <a:rPr lang="en-US" sz="2800" dirty="0">
                <a:latin typeface="Georgia" charset="0"/>
                <a:cs typeface="Georgia" charset="0"/>
              </a:rPr>
              <a:t>3  From file </a:t>
            </a:r>
          </a:p>
          <a:p>
            <a:r>
              <a:rPr lang="en-US" sz="2800" dirty="0">
                <a:latin typeface="Georgia" charset="0"/>
                <a:cs typeface="Georgia" charset="0"/>
              </a:rPr>
              <a:t>4  Find and select the correct file on your computer</a:t>
            </a:r>
          </a:p>
          <a:p>
            <a:r>
              <a:rPr lang="en-US" sz="2800" dirty="0">
                <a:latin typeface="Georgia" charset="0"/>
                <a:cs typeface="Georgia" charset="0"/>
              </a:rPr>
              <a:t>5  Press OK</a:t>
            </a:r>
          </a:p>
          <a:p>
            <a:r>
              <a:rPr lang="en-US" sz="2800" dirty="0">
                <a:latin typeface="Georgia" charset="0"/>
                <a:cs typeface="Georgia" charset="0"/>
              </a:rPr>
              <a:t> </a:t>
            </a:r>
          </a:p>
          <a:p>
            <a:r>
              <a:rPr lang="en-US" sz="2800" dirty="0">
                <a:latin typeface="Georgia" charset="0"/>
                <a:cs typeface="Georgia" charset="0"/>
              </a:rPr>
              <a:t>Be aware of the image size you are importing.  </a:t>
            </a:r>
          </a:p>
          <a:p>
            <a:pPr>
              <a:spcBef>
                <a:spcPct val="50000"/>
              </a:spcBef>
            </a:pPr>
            <a:endParaRPr lang="en-US" sz="4000" b="1" dirty="0">
              <a:solidFill>
                <a:srgbClr val="CC3300"/>
              </a:solidFill>
            </a:endParaRPr>
          </a:p>
        </p:txBody>
      </p:sp>
      <p:sp>
        <p:nvSpPr>
          <p:cNvPr id="14344" name="Rectangle 52"/>
          <p:cNvSpPr>
            <a:spLocks noChangeArrowheads="1"/>
          </p:cNvSpPr>
          <p:nvPr/>
        </p:nvSpPr>
        <p:spPr bwMode="auto">
          <a:xfrm>
            <a:off x="32918400" y="5181600"/>
            <a:ext cx="9829800" cy="121920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chemeClr val="tx2"/>
                </a:solidFill>
              </a:rPr>
              <a:t>PRINTING</a:t>
            </a:r>
          </a:p>
          <a:p>
            <a:endParaRPr lang="en-US" sz="2800" dirty="0"/>
          </a:p>
          <a:p>
            <a:r>
              <a:rPr lang="en-US" sz="2800" dirty="0">
                <a:latin typeface="Georgia" charset="0"/>
                <a:cs typeface="Georgia" charset="0"/>
              </a:rPr>
              <a:t>Illini Union Document Services can print posters on a variety of materials, including fabric and </a:t>
            </a:r>
            <a:r>
              <a:rPr lang="en-US" sz="2800" dirty="0"/>
              <a:t>polypropylene</a:t>
            </a:r>
            <a:r>
              <a:rPr lang="en-US" sz="2800" dirty="0">
                <a:latin typeface="Georgia" charset="0"/>
                <a:cs typeface="Georgia" charset="0"/>
              </a:rPr>
              <a:t>. For pricing and other information, contact Document Services at 217-333-9350 or </a:t>
            </a:r>
            <a:r>
              <a:rPr lang="en-US" sz="2800" dirty="0">
                <a:latin typeface="Georgia" charset="0"/>
                <a:cs typeface="Georgia" charset="0"/>
                <a:hlinkClick r:id="rId2"/>
              </a:rPr>
              <a:t>send an e-mail</a:t>
            </a:r>
            <a:r>
              <a:rPr lang="en-US" sz="2800" dirty="0">
                <a:latin typeface="Georgia" charset="0"/>
                <a:cs typeface="Georgia" charset="0"/>
              </a:rPr>
              <a:t>.</a:t>
            </a:r>
          </a:p>
          <a:p>
            <a:r>
              <a:rPr lang="en-US" sz="2800" dirty="0">
                <a:latin typeface="Georgia" charset="0"/>
                <a:cs typeface="Georgia" charset="0"/>
              </a:rPr>
              <a:t> </a:t>
            </a:r>
          </a:p>
          <a:p>
            <a:r>
              <a:rPr lang="en-US" sz="2800" dirty="0">
                <a:latin typeface="Georgia" charset="0"/>
                <a:cs typeface="Georgia" charset="0"/>
              </a:rPr>
              <a:t>Plan ahead; allow three business days to complete the order. Other dimensions are available; the charge is by square foot. </a:t>
            </a:r>
            <a:endParaRPr lang="en-US" sz="2800" dirty="0"/>
          </a:p>
        </p:txBody>
      </p:sp>
      <p:sp>
        <p:nvSpPr>
          <p:cNvPr id="14346" name="Rectangle 34"/>
          <p:cNvSpPr>
            <a:spLocks noChangeArrowheads="1"/>
          </p:cNvSpPr>
          <p:nvPr/>
        </p:nvSpPr>
        <p:spPr bwMode="auto">
          <a:xfrm>
            <a:off x="32904113" y="18059400"/>
            <a:ext cx="9829800" cy="62484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chemeClr val="tx2"/>
                </a:solidFill>
              </a:rPr>
              <a:t>CONCLUSIONS</a:t>
            </a:r>
          </a:p>
          <a:p>
            <a:endParaRPr lang="en-US" sz="2800" dirty="0"/>
          </a:p>
          <a:p>
            <a:r>
              <a:rPr lang="en-US" sz="2800" dirty="0">
                <a:latin typeface="Georgia" charset="0"/>
                <a:cs typeface="Georgia" charset="0"/>
              </a:rPr>
              <a:t>We have created this template with scientific researchers in mind and with the help of feedback we have received.  We encourage any comments or suggestions so that we can continue to update and improve this template. To make a suggestion contact:</a:t>
            </a:r>
          </a:p>
          <a:p>
            <a:endParaRPr lang="en-US" sz="2800" dirty="0">
              <a:latin typeface="Georgia" charset="0"/>
              <a:cs typeface="Georgia" charset="0"/>
            </a:endParaRPr>
          </a:p>
          <a:p>
            <a:r>
              <a:rPr lang="en-US" sz="2800" dirty="0" err="1">
                <a:latin typeface="Georgia" charset="0"/>
                <a:cs typeface="Georgia" charset="0"/>
              </a:rPr>
              <a:t>creativeservices@illinois.edu</a:t>
            </a:r>
            <a:endParaRPr lang="en-US" sz="2800" dirty="0">
              <a:latin typeface="Georgia" charset="0"/>
              <a:cs typeface="Georgia" charset="0"/>
            </a:endParaRPr>
          </a:p>
        </p:txBody>
      </p:sp>
      <p:sp>
        <p:nvSpPr>
          <p:cNvPr id="14347" name="Rectangle 13"/>
          <p:cNvSpPr>
            <a:spLocks noChangeArrowheads="1"/>
          </p:cNvSpPr>
          <p:nvPr/>
        </p:nvSpPr>
        <p:spPr bwMode="auto">
          <a:xfrm>
            <a:off x="22783800" y="26276300"/>
            <a:ext cx="8915400" cy="3598863"/>
          </a:xfrm>
          <a:prstGeom prst="rect">
            <a:avLst/>
          </a:prstGeom>
          <a:solidFill>
            <a:srgbClr val="EEEEEE"/>
          </a:solidFill>
          <a:ln w="9525">
            <a:solidFill>
              <a:schemeClr val="tx1"/>
            </a:solidFill>
            <a:miter lim="800000"/>
            <a:headEnd/>
            <a:tailEnd/>
          </a:ln>
        </p:spPr>
        <p:txBody>
          <a:bodyPr wrap="none" anchor="ctr"/>
          <a:lstStyle/>
          <a:p>
            <a:endParaRPr lang="en-US"/>
          </a:p>
        </p:txBody>
      </p:sp>
      <p:sp>
        <p:nvSpPr>
          <p:cNvPr id="14348" name="Text Box 14"/>
          <p:cNvSpPr txBox="1">
            <a:spLocks noChangeArrowheads="1"/>
          </p:cNvSpPr>
          <p:nvPr/>
        </p:nvSpPr>
        <p:spPr bwMode="auto">
          <a:xfrm>
            <a:off x="22783800" y="29994225"/>
            <a:ext cx="8915400" cy="1323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AU" sz="2000" i="1"/>
              <a:t>Captions set in a serif style font such as Times, 18 to 24 size, italic style. </a:t>
            </a:r>
          </a:p>
          <a:p>
            <a:pPr eaLnBrk="1" hangingPunct="1"/>
            <a:endParaRPr lang="en-AU" sz="2000" i="1"/>
          </a:p>
          <a:p>
            <a:pPr eaLnBrk="1" hangingPunct="1"/>
            <a:r>
              <a:rPr lang="en-US" sz="2000" i="1"/>
              <a:t>Duis autem vel eum iriure dolor in hendrerit in vulputate velit esse molestie consequat.</a:t>
            </a:r>
            <a:endParaRPr lang="en-AU" sz="2000" i="1"/>
          </a:p>
        </p:txBody>
      </p:sp>
      <p:sp>
        <p:nvSpPr>
          <p:cNvPr id="14349" name="Rectangle 15"/>
          <p:cNvSpPr>
            <a:spLocks noChangeArrowheads="1"/>
          </p:cNvSpPr>
          <p:nvPr/>
        </p:nvSpPr>
        <p:spPr bwMode="auto">
          <a:xfrm>
            <a:off x="22783800" y="21996400"/>
            <a:ext cx="5399088" cy="3598863"/>
          </a:xfrm>
          <a:prstGeom prst="rect">
            <a:avLst/>
          </a:prstGeom>
          <a:solidFill>
            <a:srgbClr val="EEEEEE"/>
          </a:solidFill>
          <a:ln w="9525">
            <a:solidFill>
              <a:schemeClr val="tx1"/>
            </a:solidFill>
            <a:miter lim="800000"/>
            <a:headEnd/>
            <a:tailEnd/>
          </a:ln>
        </p:spPr>
        <p:txBody>
          <a:bodyPr wrap="none" anchor="ctr"/>
          <a:lstStyle/>
          <a:p>
            <a:endParaRPr lang="en-US"/>
          </a:p>
        </p:txBody>
      </p:sp>
      <p:sp>
        <p:nvSpPr>
          <p:cNvPr id="14350" name="Text Box 16"/>
          <p:cNvSpPr txBox="1">
            <a:spLocks noChangeArrowheads="1"/>
          </p:cNvSpPr>
          <p:nvPr/>
        </p:nvSpPr>
        <p:spPr bwMode="auto">
          <a:xfrm>
            <a:off x="28194000" y="21790025"/>
            <a:ext cx="3505200" cy="2825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AU" sz="2000" i="1"/>
              <a:t>Captions set in a serif style font such as Times, 18 to 24 size, italic style. </a:t>
            </a:r>
          </a:p>
          <a:p>
            <a:pPr eaLnBrk="1" hangingPunct="1"/>
            <a:endParaRPr lang="en-AU" sz="2000" i="1"/>
          </a:p>
          <a:p>
            <a:pPr eaLnBrk="1" hangingPunct="1"/>
            <a:r>
              <a:rPr lang="en-US" sz="2000" i="1"/>
              <a:t>Duis autem vel eum iriure dolor in hendrerit in vulputate velit esse molestie consequat.</a:t>
            </a:r>
            <a:endParaRPr lang="en-AU" sz="2000" i="1"/>
          </a:p>
        </p:txBody>
      </p:sp>
      <p:sp>
        <p:nvSpPr>
          <p:cNvPr id="14351" name="Text Box 17"/>
          <p:cNvSpPr txBox="1">
            <a:spLocks noChangeArrowheads="1"/>
          </p:cNvSpPr>
          <p:nvPr/>
        </p:nvSpPr>
        <p:spPr bwMode="auto">
          <a:xfrm>
            <a:off x="12192000" y="21767800"/>
            <a:ext cx="3505200" cy="2825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algn="r" eaLnBrk="1" hangingPunct="1"/>
            <a:r>
              <a:rPr lang="en-AU" sz="2000" i="1"/>
              <a:t>Captions set in a serif style font such as Times, 18 to 24 size, italic style. </a:t>
            </a:r>
          </a:p>
          <a:p>
            <a:pPr algn="r" eaLnBrk="1" hangingPunct="1"/>
            <a:endParaRPr lang="en-AU" sz="2000" i="1"/>
          </a:p>
          <a:p>
            <a:pPr algn="r" eaLnBrk="1" hangingPunct="1"/>
            <a:r>
              <a:rPr lang="en-US" sz="2000" i="1"/>
              <a:t>Duis autem vel eum iriure dolor in hendrerit in vulputate velit esse molestie consequat.</a:t>
            </a:r>
            <a:endParaRPr lang="en-AU" sz="2000" i="1"/>
          </a:p>
        </p:txBody>
      </p:sp>
      <p:sp>
        <p:nvSpPr>
          <p:cNvPr id="14352" name="Rectangle 18"/>
          <p:cNvSpPr>
            <a:spLocks noChangeArrowheads="1"/>
          </p:cNvSpPr>
          <p:nvPr/>
        </p:nvSpPr>
        <p:spPr bwMode="auto">
          <a:xfrm>
            <a:off x="15708313" y="21996400"/>
            <a:ext cx="5399087" cy="3598863"/>
          </a:xfrm>
          <a:prstGeom prst="rect">
            <a:avLst/>
          </a:prstGeom>
          <a:solidFill>
            <a:srgbClr val="EEEEEE"/>
          </a:solidFill>
          <a:ln w="9525">
            <a:solidFill>
              <a:schemeClr val="tx1"/>
            </a:solidFill>
            <a:miter lim="800000"/>
            <a:headEnd/>
            <a:tailEnd/>
          </a:ln>
        </p:spPr>
        <p:txBody>
          <a:bodyPr wrap="none" anchor="ctr"/>
          <a:lstStyle/>
          <a:p>
            <a:endParaRPr lang="en-US"/>
          </a:p>
        </p:txBody>
      </p:sp>
      <p:sp>
        <p:nvSpPr>
          <p:cNvPr id="14353" name="Rectangle 19"/>
          <p:cNvSpPr>
            <a:spLocks noChangeArrowheads="1"/>
          </p:cNvSpPr>
          <p:nvPr/>
        </p:nvSpPr>
        <p:spPr bwMode="auto">
          <a:xfrm>
            <a:off x="12192000" y="26276300"/>
            <a:ext cx="8915400" cy="3598863"/>
          </a:xfrm>
          <a:prstGeom prst="rect">
            <a:avLst/>
          </a:prstGeom>
          <a:solidFill>
            <a:srgbClr val="EEEEEE"/>
          </a:solidFill>
          <a:ln w="9525">
            <a:solidFill>
              <a:schemeClr val="tx1"/>
            </a:solidFill>
            <a:miter lim="800000"/>
            <a:headEnd/>
            <a:tailEnd/>
          </a:ln>
        </p:spPr>
        <p:txBody>
          <a:bodyPr wrap="none" anchor="ctr"/>
          <a:lstStyle/>
          <a:p>
            <a:endParaRPr lang="en-US"/>
          </a:p>
        </p:txBody>
      </p:sp>
      <p:sp>
        <p:nvSpPr>
          <p:cNvPr id="14354" name="Text Box 20"/>
          <p:cNvSpPr txBox="1">
            <a:spLocks noChangeArrowheads="1"/>
          </p:cNvSpPr>
          <p:nvPr/>
        </p:nvSpPr>
        <p:spPr bwMode="auto">
          <a:xfrm>
            <a:off x="12192000" y="29994225"/>
            <a:ext cx="8915400" cy="1323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AU" sz="2000" i="1"/>
              <a:t>Captions set in a serif style font such as Times, 18 to 24 size, italic style. </a:t>
            </a:r>
          </a:p>
          <a:p>
            <a:pPr eaLnBrk="1" hangingPunct="1"/>
            <a:endParaRPr lang="en-AU" sz="2000" i="1"/>
          </a:p>
          <a:p>
            <a:pPr eaLnBrk="1" hangingPunct="1"/>
            <a:r>
              <a:rPr lang="en-US" sz="2000" i="1"/>
              <a:t>Duis autem vel eum iriure dolor in hendrerit in vulputate velit esse molestie consequat.</a:t>
            </a:r>
            <a:endParaRPr lang="en-AU" sz="2000" i="1"/>
          </a:p>
        </p:txBody>
      </p:sp>
      <p:sp>
        <p:nvSpPr>
          <p:cNvPr id="14355" name="Rectangle 21"/>
          <p:cNvSpPr>
            <a:spLocks noChangeArrowheads="1"/>
          </p:cNvSpPr>
          <p:nvPr/>
        </p:nvSpPr>
        <p:spPr bwMode="auto">
          <a:xfrm>
            <a:off x="12192000" y="17724438"/>
            <a:ext cx="5399088" cy="3598862"/>
          </a:xfrm>
          <a:prstGeom prst="rect">
            <a:avLst/>
          </a:prstGeom>
          <a:solidFill>
            <a:srgbClr val="EEEEEE"/>
          </a:solidFill>
          <a:ln w="9525">
            <a:solidFill>
              <a:schemeClr val="tx1"/>
            </a:solidFill>
            <a:miter lim="800000"/>
            <a:headEnd/>
            <a:tailEnd/>
          </a:ln>
        </p:spPr>
        <p:txBody>
          <a:bodyPr wrap="none" anchor="ctr"/>
          <a:lstStyle/>
          <a:p>
            <a:endParaRPr lang="en-US" dirty="0"/>
          </a:p>
        </p:txBody>
      </p:sp>
      <p:sp>
        <p:nvSpPr>
          <p:cNvPr id="14356" name="Text Box 22"/>
          <p:cNvSpPr txBox="1">
            <a:spLocks noChangeArrowheads="1"/>
          </p:cNvSpPr>
          <p:nvPr/>
        </p:nvSpPr>
        <p:spPr bwMode="auto">
          <a:xfrm>
            <a:off x="17602200" y="17518063"/>
            <a:ext cx="3505200" cy="2825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AU" sz="2000" i="1" dirty="0"/>
              <a:t>Captions set in a serif style font such as Times, 18 to 24 size, italic style. </a:t>
            </a:r>
          </a:p>
          <a:p>
            <a:pPr eaLnBrk="1" hangingPunct="1"/>
            <a:endParaRPr lang="en-AU" sz="2000" i="1" dirty="0"/>
          </a:p>
          <a:p>
            <a:pPr eaLnBrk="1" hangingPunct="1"/>
            <a:r>
              <a:rPr lang="en-US" sz="2000" i="1" dirty="0"/>
              <a:t>Duis </a:t>
            </a:r>
            <a:r>
              <a:rPr lang="en-US" sz="2000" i="1" dirty="0" err="1"/>
              <a:t>autem</a:t>
            </a:r>
            <a:r>
              <a:rPr lang="en-US" sz="2000" i="1" dirty="0"/>
              <a:t> </a:t>
            </a:r>
            <a:r>
              <a:rPr lang="en-US" sz="2000" i="1" dirty="0" err="1"/>
              <a:t>vel</a:t>
            </a:r>
            <a:r>
              <a:rPr lang="en-US" sz="2000" i="1" dirty="0"/>
              <a:t> </a:t>
            </a:r>
            <a:r>
              <a:rPr lang="en-US" sz="2000" i="1" dirty="0" err="1"/>
              <a:t>eum</a:t>
            </a:r>
            <a:r>
              <a:rPr lang="en-US" sz="2000" i="1" dirty="0"/>
              <a:t> </a:t>
            </a:r>
            <a:r>
              <a:rPr lang="en-US" sz="2000" i="1" dirty="0" err="1"/>
              <a:t>iriure</a:t>
            </a:r>
            <a:r>
              <a:rPr lang="en-US" sz="2000" i="1" dirty="0"/>
              <a:t> dolor in </a:t>
            </a:r>
            <a:r>
              <a:rPr lang="en-US" sz="2000" i="1" dirty="0" err="1"/>
              <a:t>hendrerit</a:t>
            </a:r>
            <a:r>
              <a:rPr lang="en-US" sz="2000" i="1" dirty="0"/>
              <a:t> in </a:t>
            </a:r>
            <a:r>
              <a:rPr lang="en-US" sz="2000" i="1" dirty="0" err="1"/>
              <a:t>vulputate</a:t>
            </a:r>
            <a:r>
              <a:rPr lang="en-US" sz="2000" i="1" dirty="0"/>
              <a:t> </a:t>
            </a:r>
            <a:r>
              <a:rPr lang="en-US" sz="2000" i="1" dirty="0" err="1"/>
              <a:t>velit</a:t>
            </a:r>
            <a:r>
              <a:rPr lang="en-US" sz="2000" i="1" dirty="0"/>
              <a:t> </a:t>
            </a:r>
            <a:r>
              <a:rPr lang="en-US" sz="2000" i="1" dirty="0" err="1"/>
              <a:t>esse</a:t>
            </a:r>
            <a:r>
              <a:rPr lang="en-US" sz="2000" i="1" dirty="0"/>
              <a:t> </a:t>
            </a:r>
            <a:r>
              <a:rPr lang="en-US" sz="2000" i="1" dirty="0" err="1"/>
              <a:t>molestie</a:t>
            </a:r>
            <a:r>
              <a:rPr lang="en-US" sz="2000" i="1" dirty="0"/>
              <a:t> </a:t>
            </a:r>
            <a:r>
              <a:rPr lang="en-US" sz="2000" i="1" dirty="0" err="1"/>
              <a:t>consequat</a:t>
            </a:r>
            <a:r>
              <a:rPr lang="en-US" sz="2000" i="1" dirty="0"/>
              <a:t>.</a:t>
            </a:r>
            <a:endParaRPr lang="en-AU" sz="2000" i="1" dirty="0"/>
          </a:p>
        </p:txBody>
      </p:sp>
      <p:sp>
        <p:nvSpPr>
          <p:cNvPr id="14357" name="Rectangle 21"/>
          <p:cNvSpPr>
            <a:spLocks noChangeArrowheads="1"/>
          </p:cNvSpPr>
          <p:nvPr/>
        </p:nvSpPr>
        <p:spPr bwMode="auto">
          <a:xfrm>
            <a:off x="22794913" y="17724438"/>
            <a:ext cx="5399087" cy="3598862"/>
          </a:xfrm>
          <a:prstGeom prst="rect">
            <a:avLst/>
          </a:prstGeom>
          <a:solidFill>
            <a:srgbClr val="EEEEEE"/>
          </a:solidFill>
          <a:ln w="9525">
            <a:solidFill>
              <a:schemeClr val="tx1"/>
            </a:solidFill>
            <a:miter lim="800000"/>
            <a:headEnd/>
            <a:tailEnd/>
          </a:ln>
        </p:spPr>
        <p:txBody>
          <a:bodyPr wrap="none" anchor="ctr"/>
          <a:lstStyle/>
          <a:p>
            <a:endParaRPr lang="en-US"/>
          </a:p>
        </p:txBody>
      </p:sp>
      <p:sp>
        <p:nvSpPr>
          <p:cNvPr id="14358" name="Text Box 22"/>
          <p:cNvSpPr txBox="1">
            <a:spLocks noChangeArrowheads="1"/>
          </p:cNvSpPr>
          <p:nvPr/>
        </p:nvSpPr>
        <p:spPr bwMode="auto">
          <a:xfrm>
            <a:off x="28205113" y="17518063"/>
            <a:ext cx="3505200" cy="2825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AU" sz="2000" i="1"/>
              <a:t>Captions set in a serif style font such as Times, 18 to 24 size, italic style. </a:t>
            </a:r>
          </a:p>
          <a:p>
            <a:pPr eaLnBrk="1" hangingPunct="1"/>
            <a:endParaRPr lang="en-AU" sz="2000" i="1"/>
          </a:p>
          <a:p>
            <a:pPr eaLnBrk="1" hangingPunct="1"/>
            <a:r>
              <a:rPr lang="en-US" sz="2000" i="1"/>
              <a:t>Duis autem vel eum iriure dolor in hendrerit in vulputate velit esse molestie consequat.</a:t>
            </a:r>
            <a:endParaRPr lang="en-AU" sz="2000" i="1"/>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49035" y="30321886"/>
            <a:ext cx="5739956" cy="99631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5"/>
          <p:cNvSpPr>
            <a:spLocks noChangeArrowheads="1"/>
          </p:cNvSpPr>
          <p:nvPr/>
        </p:nvSpPr>
        <p:spPr bwMode="auto">
          <a:xfrm>
            <a:off x="1143000" y="2163763"/>
            <a:ext cx="41605200" cy="1292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243" tIns="45614" rIns="91243" bIns="45614">
            <a:spAutoFit/>
          </a:bodyPr>
          <a:lstStyle/>
          <a:p>
            <a:pPr>
              <a:spcBef>
                <a:spcPct val="50000"/>
              </a:spcBef>
            </a:pPr>
            <a:r>
              <a:rPr lang="en-US" sz="5000" b="1">
                <a:solidFill>
                  <a:schemeClr val="tx2"/>
                </a:solidFill>
                <a:latin typeface="Georgia" charset="0"/>
                <a:cs typeface="Georgia" charset="0"/>
              </a:rPr>
              <a:t>Presenter name, Associates and Collaborators</a:t>
            </a:r>
            <a:br>
              <a:rPr lang="en-US" sz="4800" b="1">
                <a:solidFill>
                  <a:schemeClr val="tx2"/>
                </a:solidFill>
                <a:latin typeface="Georgia" charset="0"/>
                <a:cs typeface="Georgia" charset="0"/>
              </a:rPr>
            </a:br>
            <a:r>
              <a:rPr lang="en-US" sz="2800" b="1">
                <a:solidFill>
                  <a:schemeClr val="tx2"/>
                </a:solidFill>
                <a:latin typeface="Georgia" charset="0"/>
                <a:cs typeface="Georgia" charset="0"/>
              </a:rPr>
              <a:t>Department of XXXXXXXXXXXXXXXX, College of XXXXXXXXXXXXXXXXXX, University of Illinois at Urbana-Champaign</a:t>
            </a:r>
          </a:p>
        </p:txBody>
      </p:sp>
      <p:sp>
        <p:nvSpPr>
          <p:cNvPr id="15362" name="TextBox 91"/>
          <p:cNvSpPr txBox="1">
            <a:spLocks noChangeArrowheads="1"/>
          </p:cNvSpPr>
          <p:nvPr/>
        </p:nvSpPr>
        <p:spPr bwMode="auto">
          <a:xfrm>
            <a:off x="1143000" y="609600"/>
            <a:ext cx="41605200" cy="1446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US" sz="8800">
                <a:latin typeface="Arial Black" charset="0"/>
              </a:rPr>
              <a:t>Template for a 48</a:t>
            </a:r>
            <a:r>
              <a:rPr lang="ja-JP" altLang="en-US" sz="8800">
                <a:latin typeface="Arial Black" charset="0"/>
              </a:rPr>
              <a:t>”</a:t>
            </a:r>
            <a:r>
              <a:rPr lang="en-US" altLang="ja-JP" sz="8800">
                <a:latin typeface="Arial Black" charset="0"/>
              </a:rPr>
              <a:t>x36</a:t>
            </a:r>
            <a:r>
              <a:rPr lang="ja-JP" altLang="en-US" sz="8800">
                <a:latin typeface="Arial Black" charset="0"/>
              </a:rPr>
              <a:t>”</a:t>
            </a:r>
            <a:r>
              <a:rPr lang="en-US" altLang="ja-JP" sz="8800">
                <a:latin typeface="Arial Black" charset="0"/>
              </a:rPr>
              <a:t> poster</a:t>
            </a:r>
            <a:endParaRPr lang="en-US" sz="8800">
              <a:latin typeface="Arial Black" charset="0"/>
            </a:endParaRPr>
          </a:p>
        </p:txBody>
      </p:sp>
      <p:sp>
        <p:nvSpPr>
          <p:cNvPr id="15363" name="Rectangle 35"/>
          <p:cNvSpPr>
            <a:spLocks noChangeArrowheads="1"/>
          </p:cNvSpPr>
          <p:nvPr/>
        </p:nvSpPr>
        <p:spPr bwMode="auto">
          <a:xfrm>
            <a:off x="32918400" y="24993600"/>
            <a:ext cx="9829800" cy="41910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000" b="1" u="sng">
                <a:solidFill>
                  <a:srgbClr val="131F33"/>
                </a:solidFill>
              </a:rPr>
              <a:t>ACKNOWLEDGEMENTS</a:t>
            </a:r>
            <a:endParaRPr lang="en-GB" sz="4000" b="1">
              <a:solidFill>
                <a:srgbClr val="131F33"/>
              </a:solidFill>
            </a:endParaRPr>
          </a:p>
          <a:p>
            <a:endParaRPr lang="en-US" sz="2800"/>
          </a:p>
          <a:p>
            <a:r>
              <a:rPr lang="en-US" sz="2800">
                <a:latin typeface="Georgia" charset="0"/>
                <a:cs typeface="Georgia" charset="0"/>
              </a:rPr>
              <a:t>Check to make sure you</a:t>
            </a:r>
            <a:r>
              <a:rPr lang="ja-JP" altLang="en-US" sz="2800">
                <a:latin typeface="Georgia" charset="0"/>
                <a:cs typeface="Georgia" charset="0"/>
              </a:rPr>
              <a:t>’</a:t>
            </a:r>
            <a:r>
              <a:rPr lang="en-US" altLang="ja-JP" sz="2800">
                <a:latin typeface="Georgia" charset="0"/>
                <a:cs typeface="Georgia" charset="0"/>
              </a:rPr>
              <a:t>ve acknowledged partner and funding agencies, either with text or with their logos.</a:t>
            </a:r>
            <a:endParaRPr lang="en-US" sz="2800">
              <a:latin typeface="Georgia" charset="0"/>
              <a:cs typeface="Georgia" charset="0"/>
            </a:endParaRPr>
          </a:p>
        </p:txBody>
      </p:sp>
      <p:sp>
        <p:nvSpPr>
          <p:cNvPr id="15364" name="Rectangle 33"/>
          <p:cNvSpPr>
            <a:spLocks noChangeArrowheads="1"/>
          </p:cNvSpPr>
          <p:nvPr/>
        </p:nvSpPr>
        <p:spPr bwMode="auto">
          <a:xfrm>
            <a:off x="1143000" y="20421600"/>
            <a:ext cx="9829800" cy="115062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rgbClr val="131F33"/>
                </a:solidFill>
              </a:rPr>
              <a:t>AIM</a:t>
            </a:r>
            <a:endParaRPr lang="en-GB" sz="4000" b="1" dirty="0">
              <a:solidFill>
                <a:srgbClr val="131F33"/>
              </a:solidFill>
            </a:endParaRPr>
          </a:p>
          <a:p>
            <a:r>
              <a:rPr lang="en-US" sz="2800" dirty="0"/>
              <a:t> </a:t>
            </a:r>
          </a:p>
          <a:p>
            <a:r>
              <a:rPr lang="en-US" sz="2800" b="1" dirty="0">
                <a:latin typeface="Georgia" charset="0"/>
                <a:cs typeface="Georgia" charset="0"/>
              </a:rPr>
              <a:t>How to use this template</a:t>
            </a:r>
            <a:endParaRPr lang="en-US" sz="2800" dirty="0">
              <a:latin typeface="Georgia" charset="0"/>
              <a:cs typeface="Georgia" charset="0"/>
            </a:endParaRPr>
          </a:p>
          <a:p>
            <a:r>
              <a:rPr lang="en-US" sz="2800" dirty="0">
                <a:latin typeface="Georgia" charset="0"/>
                <a:cs typeface="Georgia" charset="0"/>
              </a:rPr>
              <a:t>Highlight this text and replace it with new text from a Microsoft Word document or other text-editing program. The text size for body copy and headings and the typeface has been set for you. If you choose to change typefaces, use common ones such as Times, Arial, or Helvetica and keep the body text between 26 and 32 points.</a:t>
            </a:r>
          </a:p>
          <a:p>
            <a:endParaRPr lang="en-US" sz="2800" dirty="0">
              <a:latin typeface="Georgia" charset="0"/>
              <a:cs typeface="Georgia" charset="0"/>
            </a:endParaRPr>
          </a:p>
          <a:p>
            <a:r>
              <a:rPr lang="en-US" sz="2800" dirty="0">
                <a:latin typeface="Georgia" charset="0"/>
                <a:cs typeface="Georgia" charset="0"/>
              </a:rPr>
              <a:t>The text boxes and photo boxes may be resized, eliminated, or added as necessary. The references to the department, college and university, including the logo, should remain.</a:t>
            </a:r>
          </a:p>
          <a:p>
            <a:r>
              <a:rPr lang="en-US" sz="2800" dirty="0">
                <a:latin typeface="Georgia" charset="0"/>
                <a:cs typeface="Georgia" charset="0"/>
              </a:rPr>
              <a:t> </a:t>
            </a:r>
          </a:p>
          <a:p>
            <a:r>
              <a:rPr lang="en-US" sz="2800" dirty="0">
                <a:latin typeface="Georgia" charset="0"/>
                <a:cs typeface="Georgia" charset="0"/>
              </a:rPr>
              <a:t>Refer to the next page for logos commonly used on campus posters.  You can drag and drop them to your personal PowerPoint scrapbook for use in subsequent posters; refer to PowerPoint help documents for more specific information regarding how to use the scrapbook.</a:t>
            </a:r>
          </a:p>
          <a:p>
            <a:endParaRPr lang="en-US" sz="2800" dirty="0">
              <a:latin typeface="Georgia" charset="0"/>
              <a:cs typeface="Georgia" charset="0"/>
            </a:endParaRPr>
          </a:p>
          <a:p>
            <a:r>
              <a:rPr lang="en-US" sz="2800" dirty="0">
                <a:latin typeface="Georgia" charset="0"/>
                <a:cs typeface="Georgia" charset="0"/>
              </a:rPr>
              <a:t>You can replace the Block I Wordmark in the lower right with your unit lockup. </a:t>
            </a:r>
            <a:endParaRPr lang="en-AU" sz="2800" dirty="0">
              <a:latin typeface="Georgia" charset="0"/>
              <a:cs typeface="Georgia" charset="0"/>
            </a:endParaRPr>
          </a:p>
          <a:p>
            <a:r>
              <a:rPr lang="en-US" sz="2800" dirty="0">
                <a:latin typeface="Georgia" charset="0"/>
                <a:cs typeface="Georgia" charset="0"/>
              </a:rPr>
              <a:t> </a:t>
            </a:r>
            <a:endParaRPr lang="en-AU" sz="2800" dirty="0">
              <a:latin typeface="Georgia" charset="0"/>
              <a:cs typeface="Georgia" charset="0"/>
            </a:endParaRPr>
          </a:p>
        </p:txBody>
      </p:sp>
      <p:sp>
        <p:nvSpPr>
          <p:cNvPr id="15365" name="Rectangle 49"/>
          <p:cNvSpPr>
            <a:spLocks noChangeArrowheads="1"/>
          </p:cNvSpPr>
          <p:nvPr/>
        </p:nvSpPr>
        <p:spPr bwMode="auto">
          <a:xfrm>
            <a:off x="1143000" y="5181600"/>
            <a:ext cx="9829800" cy="144780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chemeClr val="accent1"/>
                </a:solidFill>
              </a:rPr>
              <a:t>INTRODUCTION</a:t>
            </a:r>
          </a:p>
          <a:p>
            <a:r>
              <a:rPr lang="en-US" sz="2800" b="1" dirty="0"/>
              <a:t> </a:t>
            </a:r>
            <a:endParaRPr lang="en-US" sz="2800" dirty="0"/>
          </a:p>
          <a:p>
            <a:r>
              <a:rPr lang="en-US" sz="2800" dirty="0">
                <a:latin typeface="Georgia" charset="0"/>
                <a:cs typeface="Georgia" charset="0"/>
              </a:rPr>
              <a:t>This editable template is in the most common poster size (48</a:t>
            </a:r>
            <a:r>
              <a:rPr lang="ja-JP" altLang="en-US" sz="2800">
                <a:latin typeface="Georgia" charset="0"/>
                <a:cs typeface="Georgia" charset="0"/>
              </a:rPr>
              <a:t>”</a:t>
            </a:r>
            <a:r>
              <a:rPr lang="en-US" altLang="ja-JP" sz="2800" dirty="0">
                <a:latin typeface="Georgia" charset="0"/>
                <a:cs typeface="Georgia" charset="0"/>
              </a:rPr>
              <a:t> x 36</a:t>
            </a:r>
            <a:r>
              <a:rPr lang="ja-JP" altLang="en-US" sz="2800">
                <a:latin typeface="Georgia" charset="0"/>
                <a:cs typeface="Georgia" charset="0"/>
              </a:rPr>
              <a:t>”</a:t>
            </a:r>
            <a:r>
              <a:rPr lang="en-US" altLang="ja-JP" sz="2800" dirty="0">
                <a:latin typeface="Georgia" charset="0"/>
                <a:cs typeface="Georgia" charset="0"/>
              </a:rPr>
              <a:t>) and orientation (horizontal); check with the conference organizers for specific conference requirements regarding exact poster dimensions. </a:t>
            </a:r>
          </a:p>
          <a:p>
            <a:r>
              <a:rPr lang="en-US" sz="2800" dirty="0">
                <a:latin typeface="Georgia" charset="0"/>
                <a:cs typeface="Georgia" charset="0"/>
              </a:rPr>
              <a:t> </a:t>
            </a:r>
          </a:p>
          <a:p>
            <a:r>
              <a:rPr lang="en-US" sz="2800" b="1" dirty="0">
                <a:latin typeface="Georgia" charset="0"/>
                <a:cs typeface="Georgia" charset="0"/>
              </a:rPr>
              <a:t>Writing Style:</a:t>
            </a:r>
            <a:endParaRPr lang="en-US" sz="2800" dirty="0">
              <a:latin typeface="Georgia" charset="0"/>
              <a:cs typeface="Georgia" charset="0"/>
            </a:endParaRPr>
          </a:p>
          <a:p>
            <a:r>
              <a:rPr lang="en-US" sz="2800" dirty="0">
                <a:latin typeface="Georgia" charset="0"/>
                <a:cs typeface="Georgia" charset="0"/>
              </a:rPr>
              <a:t>The writing style for scientific posters should match the guidelines for your particular research discipline. Use the campus </a:t>
            </a:r>
            <a:r>
              <a:rPr lang="en-US" sz="2800" dirty="0">
                <a:latin typeface="Georgia" charset="0"/>
                <a:cs typeface="Georgia" charset="0"/>
                <a:hlinkClick r:id="rId2" action="ppaction://hlinkfile"/>
              </a:rPr>
              <a:t>Writing Style Guide</a:t>
            </a:r>
            <a:r>
              <a:rPr lang="en-US" sz="2800" dirty="0">
                <a:latin typeface="Georgia" charset="0"/>
                <a:cs typeface="Georgia" charset="0"/>
              </a:rPr>
              <a:t> for general guidance with academic titles, names of campus buildings, the correct way to refer to the campus, etc.</a:t>
            </a:r>
          </a:p>
          <a:p>
            <a:r>
              <a:rPr lang="en-US" sz="2800" dirty="0">
                <a:latin typeface="Georgia" charset="0"/>
                <a:cs typeface="Georgia" charset="0"/>
              </a:rPr>
              <a:t> </a:t>
            </a:r>
          </a:p>
          <a:p>
            <a:r>
              <a:rPr lang="en-US" sz="2800" b="1" dirty="0">
                <a:latin typeface="Georgia" charset="0"/>
                <a:cs typeface="Georgia" charset="0"/>
              </a:rPr>
              <a:t>Campus Guidelines</a:t>
            </a:r>
            <a:endParaRPr lang="en-US" sz="2800" dirty="0">
              <a:latin typeface="Georgia" charset="0"/>
              <a:cs typeface="Georgia" charset="0"/>
            </a:endParaRPr>
          </a:p>
          <a:p>
            <a:r>
              <a:rPr lang="en-US" sz="2800" dirty="0">
                <a:latin typeface="Georgia" charset="0"/>
                <a:cs typeface="Georgia" charset="0"/>
              </a:rPr>
              <a:t>Authors should be aware of and follow the guidelines of the </a:t>
            </a:r>
            <a:r>
              <a:rPr lang="en-US" sz="2800" dirty="0">
                <a:latin typeface="Georgia" charset="0"/>
                <a:cs typeface="Georgia" charset="0"/>
                <a:hlinkClick r:id="rId3"/>
              </a:rPr>
              <a:t>Institutional Review Board</a:t>
            </a:r>
            <a:r>
              <a:rPr lang="en-US" sz="2800" dirty="0">
                <a:latin typeface="Georgia" charset="0"/>
                <a:cs typeface="Georgia" charset="0"/>
              </a:rPr>
              <a:t> and the </a:t>
            </a:r>
            <a:r>
              <a:rPr lang="en-US" sz="2800" dirty="0">
                <a:latin typeface="Georgia" charset="0"/>
                <a:cs typeface="Georgia" charset="0"/>
                <a:hlinkClick r:id="rId4"/>
              </a:rPr>
              <a:t>guidelines for campus copyright</a:t>
            </a:r>
            <a:r>
              <a:rPr lang="en-US" sz="2800" dirty="0">
                <a:latin typeface="Georgia" charset="0"/>
                <a:cs typeface="Georgia" charset="0"/>
              </a:rPr>
              <a:t>.</a:t>
            </a:r>
          </a:p>
        </p:txBody>
      </p:sp>
      <p:sp>
        <p:nvSpPr>
          <p:cNvPr id="15366" name="Rectangle 6"/>
          <p:cNvSpPr>
            <a:spLocks noChangeArrowheads="1"/>
          </p:cNvSpPr>
          <p:nvPr/>
        </p:nvSpPr>
        <p:spPr bwMode="auto">
          <a:xfrm>
            <a:off x="11734800" y="5181600"/>
            <a:ext cx="9829800" cy="267462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marL="381000" indent="-381000">
              <a:spcBef>
                <a:spcPct val="50000"/>
              </a:spcBef>
            </a:pPr>
            <a:r>
              <a:rPr lang="en-GB" sz="4000" b="1" u="sng">
                <a:solidFill>
                  <a:srgbClr val="131F33"/>
                </a:solidFill>
              </a:rPr>
              <a:t>METHOD</a:t>
            </a:r>
            <a:endParaRPr lang="en-GB" sz="4000" b="1">
              <a:solidFill>
                <a:srgbClr val="131F33"/>
              </a:solidFill>
            </a:endParaRPr>
          </a:p>
          <a:p>
            <a:pPr marL="381000" indent="-381000"/>
            <a:endParaRPr lang="en-US" sz="2800" b="1"/>
          </a:p>
          <a:p>
            <a:pPr marL="381000" indent="-381000"/>
            <a:r>
              <a:rPr lang="en-US" sz="2800" b="1">
                <a:latin typeface="Georgia" charset="0"/>
                <a:cs typeface="Georgia" charset="0"/>
              </a:rPr>
              <a:t>Text</a:t>
            </a:r>
            <a:endParaRPr lang="en-US" sz="2800">
              <a:latin typeface="Georgia" charset="0"/>
              <a:cs typeface="Georgia" charset="0"/>
            </a:endParaRPr>
          </a:p>
          <a:p>
            <a:pPr marL="381000" indent="-381000"/>
            <a:r>
              <a:rPr lang="en-US" sz="2800">
                <a:latin typeface="Georgia" charset="0"/>
                <a:cs typeface="Georgia" charset="0"/>
              </a:rPr>
              <a:t>Be sure to spell check all text and have trusted colleagues proofread the poster. In general, </a:t>
            </a:r>
            <a:br>
              <a:rPr lang="en-US" sz="2800">
                <a:latin typeface="Georgia" charset="0"/>
                <a:cs typeface="Georgia" charset="0"/>
              </a:rPr>
            </a:br>
            <a:r>
              <a:rPr lang="en-US" sz="2800">
                <a:latin typeface="Georgia" charset="0"/>
                <a:cs typeface="Georgia" charset="0"/>
              </a:rPr>
              <a:t>authors should:</a:t>
            </a:r>
          </a:p>
          <a:p>
            <a:pPr marL="381000" indent="-381000"/>
            <a:r>
              <a:rPr lang="en-US" sz="2800">
                <a:latin typeface="Georgia" charset="0"/>
                <a:cs typeface="Georgia" charset="0"/>
              </a:rPr>
              <a:t> </a:t>
            </a:r>
          </a:p>
          <a:p>
            <a:pPr marL="381000" indent="-381000"/>
            <a:r>
              <a:rPr lang="en-US" sz="2800">
                <a:latin typeface="Georgia" charset="0"/>
                <a:cs typeface="Georgia" charset="0"/>
              </a:rPr>
              <a:t>• Use the active tense</a:t>
            </a:r>
          </a:p>
          <a:p>
            <a:pPr marL="381000" indent="-381000"/>
            <a:r>
              <a:rPr lang="en-US" sz="2800">
                <a:latin typeface="Georgia" charset="0"/>
                <a:cs typeface="Georgia" charset="0"/>
              </a:rPr>
              <a:t>• Simplify text by using bullet points</a:t>
            </a:r>
          </a:p>
          <a:p>
            <a:pPr marL="381000" indent="-381000"/>
            <a:r>
              <a:rPr lang="en-US" sz="2800">
                <a:latin typeface="Georgia" charset="0"/>
                <a:cs typeface="Georgia" charset="0"/>
              </a:rPr>
              <a:t>• Use colored graphs and charts</a:t>
            </a:r>
          </a:p>
          <a:p>
            <a:pPr marL="381000" indent="-381000"/>
            <a:r>
              <a:rPr lang="en-US" sz="2800">
                <a:latin typeface="Georgia" charset="0"/>
                <a:cs typeface="Georgia" charset="0"/>
              </a:rPr>
              <a:t>• Use bold to provide emphasis; avoid capitals </a:t>
            </a:r>
            <a:br>
              <a:rPr lang="en-US" sz="2800">
                <a:latin typeface="Georgia" charset="0"/>
                <a:cs typeface="Georgia" charset="0"/>
              </a:rPr>
            </a:br>
            <a:r>
              <a:rPr lang="en-US" sz="2800">
                <a:latin typeface="Georgia" charset="0"/>
                <a:cs typeface="Georgia" charset="0"/>
              </a:rPr>
              <a:t>  and underlining</a:t>
            </a:r>
          </a:p>
          <a:p>
            <a:pPr marL="381000" indent="-381000"/>
            <a:r>
              <a:rPr lang="en-US" sz="2800">
                <a:latin typeface="Georgia" charset="0"/>
                <a:cs typeface="Georgia" charset="0"/>
              </a:rPr>
              <a:t>• Avoid long numerical tables</a:t>
            </a:r>
          </a:p>
          <a:p>
            <a:pPr marL="381000" indent="-381000"/>
            <a:r>
              <a:rPr lang="en-US" sz="2800">
                <a:latin typeface="Georgia" charset="0"/>
                <a:cs typeface="Georgia" charset="0"/>
              </a:rPr>
              <a:t> </a:t>
            </a:r>
          </a:p>
          <a:p>
            <a:pPr marL="381000" indent="-381000"/>
            <a:r>
              <a:rPr lang="en-US" sz="2800">
                <a:latin typeface="Georgia" charset="0"/>
                <a:cs typeface="Georgia" charset="0"/>
              </a:rPr>
              <a:t>Authors should re-write their paper so that it is suitable for the brevity of the poster format. Respect your audience–as a general rule, less is more. Use a generous amount of white space to separate elements and avoid data overkill. Refer to Web sites or other sources to provide a more in-depth understanding of the research.</a:t>
            </a:r>
          </a:p>
        </p:txBody>
      </p:sp>
      <p:sp>
        <p:nvSpPr>
          <p:cNvPr id="15367" name="Rectangle 51"/>
          <p:cNvSpPr>
            <a:spLocks noChangeArrowheads="1"/>
          </p:cNvSpPr>
          <p:nvPr/>
        </p:nvSpPr>
        <p:spPr bwMode="auto">
          <a:xfrm>
            <a:off x="22326600" y="5181600"/>
            <a:ext cx="9829800" cy="267462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rgbClr val="131F33"/>
                </a:solidFill>
              </a:rPr>
              <a:t>RESULTS</a:t>
            </a:r>
            <a:endParaRPr lang="en-GB" sz="4000" b="1" dirty="0">
              <a:solidFill>
                <a:srgbClr val="131F33"/>
              </a:solidFill>
            </a:endParaRPr>
          </a:p>
          <a:p>
            <a:endParaRPr lang="en-US" sz="2800" dirty="0">
              <a:latin typeface="Georgia" charset="0"/>
              <a:cs typeface="Georgia" charset="0"/>
            </a:endParaRPr>
          </a:p>
          <a:p>
            <a:r>
              <a:rPr lang="en-US" sz="2800" b="1" dirty="0">
                <a:latin typeface="Georgia" charset="0"/>
                <a:cs typeface="Georgia" charset="0"/>
              </a:rPr>
              <a:t>Images</a:t>
            </a:r>
            <a:endParaRPr lang="en-US" sz="2800" dirty="0">
              <a:latin typeface="Georgia" charset="0"/>
              <a:cs typeface="Georgia" charset="0"/>
            </a:endParaRPr>
          </a:p>
          <a:p>
            <a:r>
              <a:rPr lang="en-US" sz="2800" dirty="0">
                <a:latin typeface="Georgia" charset="0"/>
                <a:cs typeface="Georgia" charset="0"/>
              </a:rPr>
              <a:t>TIFFs are the preferred file format for images appearing in printed posters. Avoid the use of low-resolution </a:t>
            </a:r>
            <a:r>
              <a:rPr lang="en-US" sz="2800" dirty="0" err="1">
                <a:latin typeface="Georgia" charset="0"/>
                <a:cs typeface="Georgia" charset="0"/>
              </a:rPr>
              <a:t>jpgs</a:t>
            </a:r>
            <a:r>
              <a:rPr lang="en-US" sz="2800" dirty="0">
                <a:latin typeface="Georgia" charset="0"/>
                <a:cs typeface="Georgia" charset="0"/>
              </a:rPr>
              <a:t>, especially those downloaded from the Internet, as they will reproduce poorly.</a:t>
            </a:r>
          </a:p>
          <a:p>
            <a:r>
              <a:rPr lang="en-US" sz="2800" dirty="0">
                <a:latin typeface="Georgia" charset="0"/>
                <a:cs typeface="Georgia" charset="0"/>
              </a:rPr>
              <a:t> </a:t>
            </a:r>
          </a:p>
          <a:p>
            <a:r>
              <a:rPr lang="en-US" sz="2800" dirty="0">
                <a:latin typeface="Georgia" charset="0"/>
                <a:cs typeface="Georgia" charset="0"/>
              </a:rPr>
              <a:t>In order to insert an image, use the menu toolbar at the top of your screen. </a:t>
            </a:r>
          </a:p>
          <a:p>
            <a:endParaRPr lang="en-US" sz="2800" dirty="0">
              <a:latin typeface="Georgia" charset="0"/>
              <a:cs typeface="Georgia" charset="0"/>
            </a:endParaRPr>
          </a:p>
          <a:p>
            <a:r>
              <a:rPr lang="en-US" sz="2800" dirty="0">
                <a:latin typeface="Georgia" charset="0"/>
                <a:cs typeface="Georgia" charset="0"/>
              </a:rPr>
              <a:t>Select:</a:t>
            </a:r>
          </a:p>
          <a:p>
            <a:r>
              <a:rPr lang="en-US" sz="2800" dirty="0">
                <a:latin typeface="Georgia" charset="0"/>
                <a:cs typeface="Georgia" charset="0"/>
              </a:rPr>
              <a:t>1  Insert</a:t>
            </a:r>
          </a:p>
          <a:p>
            <a:r>
              <a:rPr lang="en-US" sz="2800" dirty="0">
                <a:latin typeface="Georgia" charset="0"/>
                <a:cs typeface="Georgia" charset="0"/>
              </a:rPr>
              <a:t>2  Picture</a:t>
            </a:r>
          </a:p>
          <a:p>
            <a:r>
              <a:rPr lang="en-US" sz="2800" dirty="0">
                <a:latin typeface="Georgia" charset="0"/>
                <a:cs typeface="Georgia" charset="0"/>
              </a:rPr>
              <a:t>3  From file </a:t>
            </a:r>
          </a:p>
          <a:p>
            <a:r>
              <a:rPr lang="en-US" sz="2800" dirty="0">
                <a:latin typeface="Georgia" charset="0"/>
                <a:cs typeface="Georgia" charset="0"/>
              </a:rPr>
              <a:t>4  Find and select the correct file on your computer</a:t>
            </a:r>
          </a:p>
          <a:p>
            <a:r>
              <a:rPr lang="en-US" sz="2800" dirty="0">
                <a:latin typeface="Georgia" charset="0"/>
                <a:cs typeface="Georgia" charset="0"/>
              </a:rPr>
              <a:t>5  Press OK</a:t>
            </a:r>
          </a:p>
          <a:p>
            <a:r>
              <a:rPr lang="en-US" sz="2800" dirty="0">
                <a:latin typeface="Georgia" charset="0"/>
                <a:cs typeface="Georgia" charset="0"/>
              </a:rPr>
              <a:t> </a:t>
            </a:r>
          </a:p>
          <a:p>
            <a:r>
              <a:rPr lang="en-US" sz="2800" dirty="0">
                <a:latin typeface="Georgia" charset="0"/>
                <a:cs typeface="Georgia" charset="0"/>
              </a:rPr>
              <a:t>Be aware of the image size you are importing.  </a:t>
            </a:r>
          </a:p>
          <a:p>
            <a:pPr>
              <a:spcBef>
                <a:spcPct val="50000"/>
              </a:spcBef>
            </a:pPr>
            <a:endParaRPr lang="en-US" sz="4000" b="1" dirty="0">
              <a:solidFill>
                <a:srgbClr val="CC3300"/>
              </a:solidFill>
            </a:endParaRPr>
          </a:p>
        </p:txBody>
      </p:sp>
      <p:sp>
        <p:nvSpPr>
          <p:cNvPr id="15368" name="Rectangle 52"/>
          <p:cNvSpPr>
            <a:spLocks noChangeArrowheads="1"/>
          </p:cNvSpPr>
          <p:nvPr/>
        </p:nvSpPr>
        <p:spPr bwMode="auto">
          <a:xfrm>
            <a:off x="32918400" y="5181600"/>
            <a:ext cx="9829800" cy="121920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rgbClr val="052754"/>
                </a:solidFill>
                <a:latin typeface="+mn-lt"/>
              </a:rPr>
              <a:t>PRINTING</a:t>
            </a:r>
          </a:p>
          <a:p>
            <a:endParaRPr lang="en-US" sz="4000" dirty="0">
              <a:latin typeface="+mn-lt"/>
            </a:endParaRPr>
          </a:p>
          <a:p>
            <a:r>
              <a:rPr lang="en-US" sz="2800" dirty="0">
                <a:latin typeface="Georgia" charset="0"/>
                <a:ea typeface="Georgia" charset="0"/>
                <a:cs typeface="Georgia" charset="0"/>
              </a:rPr>
              <a:t>Illini Union Document Services can print posters on a variety of materials, including fabric and polypropylene. For pricing and other information, contact Document Services at 217-333-9350 or </a:t>
            </a:r>
            <a:r>
              <a:rPr lang="en-US" sz="2800" dirty="0">
                <a:latin typeface="Georgia" charset="0"/>
                <a:ea typeface="Georgia" charset="0"/>
                <a:cs typeface="Georgia" charset="0"/>
                <a:hlinkClick r:id="rId5"/>
              </a:rPr>
              <a:t>send an e-mail</a:t>
            </a:r>
            <a:r>
              <a:rPr lang="en-US" sz="2800" dirty="0">
                <a:latin typeface="Georgia" charset="0"/>
                <a:ea typeface="Georgia" charset="0"/>
                <a:cs typeface="Georgia" charset="0"/>
              </a:rPr>
              <a:t>.</a:t>
            </a:r>
          </a:p>
          <a:p>
            <a:r>
              <a:rPr lang="en-US" sz="2800" dirty="0">
                <a:latin typeface="Georgia" charset="0"/>
                <a:ea typeface="Georgia" charset="0"/>
                <a:cs typeface="Georgia" charset="0"/>
              </a:rPr>
              <a:t> </a:t>
            </a:r>
          </a:p>
          <a:p>
            <a:r>
              <a:rPr lang="en-US" sz="2800" dirty="0">
                <a:latin typeface="Georgia" charset="0"/>
                <a:ea typeface="Georgia" charset="0"/>
                <a:cs typeface="Georgia" charset="0"/>
              </a:rPr>
              <a:t>Plan ahead; allow three business days to complete the order. Other dimensions are available; the charge is by square foot. </a:t>
            </a:r>
          </a:p>
          <a:p>
            <a:endParaRPr lang="en-US" sz="2800" dirty="0"/>
          </a:p>
        </p:txBody>
      </p:sp>
      <p:sp>
        <p:nvSpPr>
          <p:cNvPr id="15370" name="Rectangle 34"/>
          <p:cNvSpPr>
            <a:spLocks noChangeArrowheads="1"/>
          </p:cNvSpPr>
          <p:nvPr/>
        </p:nvSpPr>
        <p:spPr bwMode="auto">
          <a:xfrm>
            <a:off x="32904113" y="18059400"/>
            <a:ext cx="9829800" cy="62484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000" b="1" u="sng">
                <a:solidFill>
                  <a:srgbClr val="131F33"/>
                </a:solidFill>
              </a:rPr>
              <a:t>CONCLUSIONS</a:t>
            </a:r>
          </a:p>
          <a:p>
            <a:endParaRPr lang="en-US" sz="2800"/>
          </a:p>
          <a:p>
            <a:r>
              <a:rPr lang="en-US" sz="2800">
                <a:latin typeface="Georgia" charset="0"/>
                <a:cs typeface="Georgia" charset="0"/>
              </a:rPr>
              <a:t>We have created this template with scientific researchers in mind and with the help of feedback we have received.  We encourage any comments or suggestions so that we can continue to update and improve this template. To make a suggestion contact:</a:t>
            </a:r>
          </a:p>
          <a:p>
            <a:endParaRPr lang="en-US" sz="2800">
              <a:latin typeface="Georgia" charset="0"/>
              <a:cs typeface="Georgia" charset="0"/>
            </a:endParaRPr>
          </a:p>
          <a:p>
            <a:r>
              <a:rPr lang="en-US" sz="2800">
                <a:latin typeface="Georgia" charset="0"/>
                <a:cs typeface="Georgia" charset="0"/>
              </a:rPr>
              <a:t>creativeservices@illinois.edu</a:t>
            </a:r>
          </a:p>
        </p:txBody>
      </p:sp>
      <p:sp>
        <p:nvSpPr>
          <p:cNvPr id="15371" name="Rectangle 13"/>
          <p:cNvSpPr>
            <a:spLocks noChangeArrowheads="1"/>
          </p:cNvSpPr>
          <p:nvPr/>
        </p:nvSpPr>
        <p:spPr bwMode="auto">
          <a:xfrm>
            <a:off x="22783800" y="26276300"/>
            <a:ext cx="8915400" cy="3598863"/>
          </a:xfrm>
          <a:prstGeom prst="rect">
            <a:avLst/>
          </a:prstGeom>
          <a:solidFill>
            <a:srgbClr val="EEEEEE"/>
          </a:solidFill>
          <a:ln w="9525">
            <a:solidFill>
              <a:schemeClr val="tx1"/>
            </a:solidFill>
            <a:miter lim="800000"/>
            <a:headEnd/>
            <a:tailEnd/>
          </a:ln>
        </p:spPr>
        <p:txBody>
          <a:bodyPr wrap="none" anchor="ctr"/>
          <a:lstStyle/>
          <a:p>
            <a:endParaRPr lang="en-US"/>
          </a:p>
        </p:txBody>
      </p:sp>
      <p:sp>
        <p:nvSpPr>
          <p:cNvPr id="15372" name="Text Box 14"/>
          <p:cNvSpPr txBox="1">
            <a:spLocks noChangeArrowheads="1"/>
          </p:cNvSpPr>
          <p:nvPr/>
        </p:nvSpPr>
        <p:spPr bwMode="auto">
          <a:xfrm>
            <a:off x="22783800" y="29994225"/>
            <a:ext cx="8915400" cy="1323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AU" sz="2000" i="1"/>
              <a:t>Captions set in a serif style font such as Times, 18 to 24 size, italic style. </a:t>
            </a:r>
          </a:p>
          <a:p>
            <a:pPr eaLnBrk="1" hangingPunct="1"/>
            <a:endParaRPr lang="en-AU" sz="2000" i="1"/>
          </a:p>
          <a:p>
            <a:pPr eaLnBrk="1" hangingPunct="1"/>
            <a:r>
              <a:rPr lang="en-US" sz="2000" i="1"/>
              <a:t>Duis autem vel eum iriure dolor in hendrerit in vulputate velit esse molestie consequat.</a:t>
            </a:r>
            <a:endParaRPr lang="en-AU" sz="2000" i="1"/>
          </a:p>
        </p:txBody>
      </p:sp>
      <p:sp>
        <p:nvSpPr>
          <p:cNvPr id="15373" name="Rectangle 15"/>
          <p:cNvSpPr>
            <a:spLocks noChangeArrowheads="1"/>
          </p:cNvSpPr>
          <p:nvPr/>
        </p:nvSpPr>
        <p:spPr bwMode="auto">
          <a:xfrm>
            <a:off x="22783800" y="21996400"/>
            <a:ext cx="5399088" cy="3598863"/>
          </a:xfrm>
          <a:prstGeom prst="rect">
            <a:avLst/>
          </a:prstGeom>
          <a:solidFill>
            <a:srgbClr val="EEEEEE"/>
          </a:solidFill>
          <a:ln w="9525">
            <a:solidFill>
              <a:schemeClr val="tx1"/>
            </a:solidFill>
            <a:miter lim="800000"/>
            <a:headEnd/>
            <a:tailEnd/>
          </a:ln>
        </p:spPr>
        <p:txBody>
          <a:bodyPr wrap="none" anchor="ctr"/>
          <a:lstStyle/>
          <a:p>
            <a:endParaRPr lang="en-US"/>
          </a:p>
        </p:txBody>
      </p:sp>
      <p:sp>
        <p:nvSpPr>
          <p:cNvPr id="15374" name="Text Box 16"/>
          <p:cNvSpPr txBox="1">
            <a:spLocks noChangeArrowheads="1"/>
          </p:cNvSpPr>
          <p:nvPr/>
        </p:nvSpPr>
        <p:spPr bwMode="auto">
          <a:xfrm>
            <a:off x="28194000" y="21790025"/>
            <a:ext cx="3505200" cy="2825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AU" sz="2000" i="1"/>
              <a:t>Captions set in a serif style font such as Times, 18 to 24 size, italic style. </a:t>
            </a:r>
          </a:p>
          <a:p>
            <a:pPr eaLnBrk="1" hangingPunct="1"/>
            <a:endParaRPr lang="en-AU" sz="2000" i="1"/>
          </a:p>
          <a:p>
            <a:pPr eaLnBrk="1" hangingPunct="1"/>
            <a:r>
              <a:rPr lang="en-US" sz="2000" i="1"/>
              <a:t>Duis autem vel eum iriure dolor in hendrerit in vulputate velit esse molestie consequat.</a:t>
            </a:r>
            <a:endParaRPr lang="en-AU" sz="2000" i="1"/>
          </a:p>
        </p:txBody>
      </p:sp>
      <p:sp>
        <p:nvSpPr>
          <p:cNvPr id="15375" name="Text Box 17"/>
          <p:cNvSpPr txBox="1">
            <a:spLocks noChangeArrowheads="1"/>
          </p:cNvSpPr>
          <p:nvPr/>
        </p:nvSpPr>
        <p:spPr bwMode="auto">
          <a:xfrm>
            <a:off x="12192000" y="21767800"/>
            <a:ext cx="3505200" cy="2825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algn="r" eaLnBrk="1" hangingPunct="1"/>
            <a:r>
              <a:rPr lang="en-AU" sz="2000" i="1"/>
              <a:t>Captions set in a serif style font such as Times, 18 to 24 size, italic style. </a:t>
            </a:r>
          </a:p>
          <a:p>
            <a:pPr algn="r" eaLnBrk="1" hangingPunct="1"/>
            <a:endParaRPr lang="en-AU" sz="2000" i="1"/>
          </a:p>
          <a:p>
            <a:pPr algn="r" eaLnBrk="1" hangingPunct="1"/>
            <a:r>
              <a:rPr lang="en-US" sz="2000" i="1"/>
              <a:t>Duis autem vel eum iriure dolor in hendrerit in vulputate velit esse molestie consequat.</a:t>
            </a:r>
            <a:endParaRPr lang="en-AU" sz="2000" i="1"/>
          </a:p>
        </p:txBody>
      </p:sp>
      <p:sp>
        <p:nvSpPr>
          <p:cNvPr id="15376" name="Rectangle 18"/>
          <p:cNvSpPr>
            <a:spLocks noChangeArrowheads="1"/>
          </p:cNvSpPr>
          <p:nvPr/>
        </p:nvSpPr>
        <p:spPr bwMode="auto">
          <a:xfrm>
            <a:off x="15708313" y="21996400"/>
            <a:ext cx="5399087" cy="3598863"/>
          </a:xfrm>
          <a:prstGeom prst="rect">
            <a:avLst/>
          </a:prstGeom>
          <a:solidFill>
            <a:srgbClr val="EEEEEE"/>
          </a:solidFill>
          <a:ln w="9525">
            <a:solidFill>
              <a:schemeClr val="tx1"/>
            </a:solidFill>
            <a:miter lim="800000"/>
            <a:headEnd/>
            <a:tailEnd/>
          </a:ln>
        </p:spPr>
        <p:txBody>
          <a:bodyPr wrap="none" anchor="ctr"/>
          <a:lstStyle/>
          <a:p>
            <a:endParaRPr lang="en-US"/>
          </a:p>
        </p:txBody>
      </p:sp>
      <p:sp>
        <p:nvSpPr>
          <p:cNvPr id="15377" name="Rectangle 19"/>
          <p:cNvSpPr>
            <a:spLocks noChangeArrowheads="1"/>
          </p:cNvSpPr>
          <p:nvPr/>
        </p:nvSpPr>
        <p:spPr bwMode="auto">
          <a:xfrm>
            <a:off x="12192000" y="26276300"/>
            <a:ext cx="8915400" cy="3598863"/>
          </a:xfrm>
          <a:prstGeom prst="rect">
            <a:avLst/>
          </a:prstGeom>
          <a:solidFill>
            <a:srgbClr val="EEEEEE"/>
          </a:solidFill>
          <a:ln w="9525">
            <a:solidFill>
              <a:schemeClr val="tx1"/>
            </a:solidFill>
            <a:miter lim="800000"/>
            <a:headEnd/>
            <a:tailEnd/>
          </a:ln>
        </p:spPr>
        <p:txBody>
          <a:bodyPr wrap="none" anchor="ctr"/>
          <a:lstStyle/>
          <a:p>
            <a:endParaRPr lang="en-US"/>
          </a:p>
        </p:txBody>
      </p:sp>
      <p:sp>
        <p:nvSpPr>
          <p:cNvPr id="15378" name="Text Box 20"/>
          <p:cNvSpPr txBox="1">
            <a:spLocks noChangeArrowheads="1"/>
          </p:cNvSpPr>
          <p:nvPr/>
        </p:nvSpPr>
        <p:spPr bwMode="auto">
          <a:xfrm>
            <a:off x="12192000" y="29994225"/>
            <a:ext cx="8915400" cy="1323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AU" sz="2000" i="1"/>
              <a:t>Captions set in a serif style font such as Times, 18 to 24 size, italic style. </a:t>
            </a:r>
          </a:p>
          <a:p>
            <a:pPr eaLnBrk="1" hangingPunct="1"/>
            <a:endParaRPr lang="en-AU" sz="2000" i="1"/>
          </a:p>
          <a:p>
            <a:pPr eaLnBrk="1" hangingPunct="1"/>
            <a:r>
              <a:rPr lang="en-US" sz="2000" i="1"/>
              <a:t>Duis autem vel eum iriure dolor in hendrerit in vulputate velit esse molestie consequat.</a:t>
            </a:r>
            <a:endParaRPr lang="en-AU" sz="2000" i="1"/>
          </a:p>
        </p:txBody>
      </p:sp>
      <p:sp>
        <p:nvSpPr>
          <p:cNvPr id="15379" name="Rectangle 21"/>
          <p:cNvSpPr>
            <a:spLocks noChangeArrowheads="1"/>
          </p:cNvSpPr>
          <p:nvPr/>
        </p:nvSpPr>
        <p:spPr bwMode="auto">
          <a:xfrm>
            <a:off x="12192000" y="17724438"/>
            <a:ext cx="5399088" cy="3598862"/>
          </a:xfrm>
          <a:prstGeom prst="rect">
            <a:avLst/>
          </a:prstGeom>
          <a:solidFill>
            <a:srgbClr val="EEEEEE"/>
          </a:solidFill>
          <a:ln w="9525">
            <a:solidFill>
              <a:schemeClr val="tx1"/>
            </a:solidFill>
            <a:miter lim="800000"/>
            <a:headEnd/>
            <a:tailEnd/>
          </a:ln>
        </p:spPr>
        <p:txBody>
          <a:bodyPr wrap="none" anchor="ctr"/>
          <a:lstStyle/>
          <a:p>
            <a:endParaRPr lang="en-US"/>
          </a:p>
        </p:txBody>
      </p:sp>
      <p:sp>
        <p:nvSpPr>
          <p:cNvPr id="15380" name="Text Box 22"/>
          <p:cNvSpPr txBox="1">
            <a:spLocks noChangeArrowheads="1"/>
          </p:cNvSpPr>
          <p:nvPr/>
        </p:nvSpPr>
        <p:spPr bwMode="auto">
          <a:xfrm>
            <a:off x="17602200" y="17518063"/>
            <a:ext cx="3505200" cy="2825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AU" sz="2000" i="1"/>
              <a:t>Captions set in a serif style font such as Times, 18 to 24 size, italic style. </a:t>
            </a:r>
          </a:p>
          <a:p>
            <a:pPr eaLnBrk="1" hangingPunct="1"/>
            <a:endParaRPr lang="en-AU" sz="2000" i="1"/>
          </a:p>
          <a:p>
            <a:pPr eaLnBrk="1" hangingPunct="1"/>
            <a:r>
              <a:rPr lang="en-US" sz="2000" i="1"/>
              <a:t>Duis autem vel eum iriure dolor in hendrerit in vulputate velit esse molestie consequat.</a:t>
            </a:r>
            <a:endParaRPr lang="en-AU" sz="2000" i="1"/>
          </a:p>
        </p:txBody>
      </p:sp>
      <p:sp>
        <p:nvSpPr>
          <p:cNvPr id="15381" name="Rectangle 21"/>
          <p:cNvSpPr>
            <a:spLocks noChangeArrowheads="1"/>
          </p:cNvSpPr>
          <p:nvPr/>
        </p:nvSpPr>
        <p:spPr bwMode="auto">
          <a:xfrm>
            <a:off x="22794913" y="17724438"/>
            <a:ext cx="5399087" cy="3598862"/>
          </a:xfrm>
          <a:prstGeom prst="rect">
            <a:avLst/>
          </a:prstGeom>
          <a:solidFill>
            <a:srgbClr val="EEEEEE"/>
          </a:solidFill>
          <a:ln w="9525">
            <a:solidFill>
              <a:schemeClr val="tx1"/>
            </a:solidFill>
            <a:miter lim="800000"/>
            <a:headEnd/>
            <a:tailEnd/>
          </a:ln>
        </p:spPr>
        <p:txBody>
          <a:bodyPr wrap="none" anchor="ctr"/>
          <a:lstStyle/>
          <a:p>
            <a:endParaRPr lang="en-US"/>
          </a:p>
        </p:txBody>
      </p:sp>
      <p:sp>
        <p:nvSpPr>
          <p:cNvPr id="15382" name="Text Box 22"/>
          <p:cNvSpPr txBox="1">
            <a:spLocks noChangeArrowheads="1"/>
          </p:cNvSpPr>
          <p:nvPr/>
        </p:nvSpPr>
        <p:spPr bwMode="auto">
          <a:xfrm>
            <a:off x="28205113" y="17518063"/>
            <a:ext cx="3505200" cy="2825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AU" sz="2000" i="1"/>
              <a:t>Captions set in a serif style font such as Times, 18 to 24 size, italic style. </a:t>
            </a:r>
          </a:p>
          <a:p>
            <a:pPr eaLnBrk="1" hangingPunct="1"/>
            <a:endParaRPr lang="en-AU" sz="2000" i="1"/>
          </a:p>
          <a:p>
            <a:pPr eaLnBrk="1" hangingPunct="1"/>
            <a:r>
              <a:rPr lang="en-US" sz="2000" i="1"/>
              <a:t>Duis autem vel eum iriure dolor in hendrerit in vulputate velit esse molestie consequat.</a:t>
            </a:r>
            <a:endParaRPr lang="en-AU" sz="2000" i="1"/>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949035" y="30327600"/>
            <a:ext cx="5739956" cy="99631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Box 1"/>
          <p:cNvSpPr txBox="1">
            <a:spLocks noChangeArrowheads="1"/>
          </p:cNvSpPr>
          <p:nvPr/>
        </p:nvSpPr>
        <p:spPr bwMode="auto">
          <a:xfrm>
            <a:off x="2133600" y="2133600"/>
            <a:ext cx="30099000"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US" sz="4000"/>
              <a:t>Commonly used logos</a:t>
            </a:r>
          </a:p>
        </p:txBody>
      </p:sp>
      <p:pic>
        <p:nvPicPr>
          <p:cNvPr id="16386" name="Picture 2" descr="nsf2.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10238" y="4343400"/>
            <a:ext cx="7315200" cy="7315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387" name="Picture 3" descr="nsf3.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39800" y="4343400"/>
            <a:ext cx="6642100" cy="6642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388" name="Picture 4" descr="nsf1.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336000" y="4343400"/>
            <a:ext cx="6642100" cy="6642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ffice Theme">
  <a:themeElements>
    <a:clrScheme name="Custom 3">
      <a:dk1>
        <a:srgbClr val="131F33"/>
      </a:dk1>
      <a:lt1>
        <a:srgbClr val="FFFFFF"/>
      </a:lt1>
      <a:dk2>
        <a:srgbClr val="DC4D3A"/>
      </a:dk2>
      <a:lt2>
        <a:srgbClr val="FAFAFA"/>
      </a:lt2>
      <a:accent1>
        <a:srgbClr val="131F33"/>
      </a:accent1>
      <a:accent2>
        <a:srgbClr val="DB4C3A"/>
      </a:accent2>
      <a:accent3>
        <a:srgbClr val="555555"/>
      </a:accent3>
      <a:accent4>
        <a:srgbClr val="888888"/>
      </a:accent4>
      <a:accent5>
        <a:srgbClr val="3D64A7"/>
      </a:accent5>
      <a:accent6>
        <a:srgbClr val="B23E2F"/>
      </a:accent6>
      <a:hlink>
        <a:srgbClr val="666666"/>
      </a:hlink>
      <a:folHlink>
        <a:srgbClr val="AAAAA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2410CA1B-542D-3244-B814-5E899E0E5892}" vid="{0D1DA440-3E1F-1243-A175-747014F56C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88</TotalTime>
  <Words>819</Words>
  <Application>Microsoft Macintosh PowerPoint</Application>
  <PresentationFormat>Custom</PresentationFormat>
  <Paragraphs>170</Paragraphs>
  <Slides>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vt:i4>
      </vt:variant>
    </vt:vector>
  </HeadingPairs>
  <TitlesOfParts>
    <vt:vector size="8" baseType="lpstr">
      <vt:lpstr>Arial</vt:lpstr>
      <vt:lpstr>Arial Black</vt:lpstr>
      <vt:lpstr>Calibri</vt:lpstr>
      <vt:lpstr>Georgia</vt:lpstr>
      <vt:lpstr>Office Theme</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Azad, Sushmita</dc:creator>
  <cp:keywords/>
  <dc:description/>
  <cp:lastModifiedBy>Azad, Sushmita</cp:lastModifiedBy>
  <cp:revision>4</cp:revision>
  <cp:lastPrinted>2009-06-18T18:06:01Z</cp:lastPrinted>
  <dcterms:created xsi:type="dcterms:W3CDTF">2019-12-07T00:37:14Z</dcterms:created>
  <dcterms:modified xsi:type="dcterms:W3CDTF">2019-12-07T02:05:58Z</dcterms:modified>
  <cp:category/>
</cp:coreProperties>
</file>